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5" r:id="rId3"/>
    <p:sldId id="267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79" autoAdjust="0"/>
  </p:normalViewPr>
  <p:slideViewPr>
    <p:cSldViewPr>
      <p:cViewPr>
        <p:scale>
          <a:sx n="71" d="100"/>
          <a:sy n="71" d="100"/>
        </p:scale>
        <p:origin x="-1306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60AD-9354-4BE4-8C4B-33EB0049F4D9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96CC-D749-401F-971D-6A11CC686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 TESS Component Std(s)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r>
              <a:rPr lang="en-US" b="1" dirty="0" smtClean="0"/>
              <a:t>AV Cue</a:t>
            </a:r>
            <a:r>
              <a:rPr lang="en-US" b="1" baseline="0" dirty="0" smtClean="0"/>
              <a:t> Standard</a:t>
            </a:r>
          </a:p>
          <a:p>
            <a:r>
              <a:rPr lang="en-US" baseline="0" dirty="0" smtClean="0"/>
              <a:t>Define the audio and visual cues that weapon simulations provide to the training participant. Initial focus is the current TESS devices. (POC: Dasher / APM TRADE)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Common Armor Target Silhouette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Common Power Standard(s)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Develop a set of standard for battery, commercial</a:t>
            </a:r>
            <a:r>
              <a:rPr lang="en-US" sz="1200" b="0" baseline="0" dirty="0" smtClean="0"/>
              <a:t> and portable power sources. (POC: Dasher / APM TRADE)</a:t>
            </a:r>
            <a:endParaRPr lang="en-US" sz="1200" b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CTIA/SOA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Equipment Mounting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Live Training Engagement Component (LTEC)</a:t>
            </a:r>
          </a:p>
          <a:p>
            <a:r>
              <a:rPr lang="en-US" dirty="0" smtClean="0"/>
              <a:t>Develop</a:t>
            </a:r>
            <a:r>
              <a:rPr lang="en-US" baseline="0" dirty="0" smtClean="0"/>
              <a:t> a government owned software module (and associated APIs/ICD) that provide TESS control and computation functionality (POC: ??? / PM LTS)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Mobile Application Framework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Multi Function Vehicle 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Non Contact Hit Sensor (NCHS) ICD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PAN Standard Update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Scheduled</a:t>
            </a:r>
            <a:r>
              <a:rPr lang="en-US" sz="1200" b="0" baseline="0" dirty="0" smtClean="0"/>
              <a:t> update the PAN standard based on feedback from </a:t>
            </a:r>
            <a:r>
              <a:rPr lang="en-US" sz="1200" b="0" baseline="0" dirty="0" err="1" smtClean="0"/>
              <a:t>OneTESS</a:t>
            </a:r>
            <a:r>
              <a:rPr lang="en-US" sz="1200" b="0" baseline="0" dirty="0" smtClean="0"/>
              <a:t> and TCM-Live (POC: ??? PM LTS)</a:t>
            </a:r>
            <a:endParaRPr lang="en-US" sz="1200" b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Standard Audio Data Repository</a:t>
            </a:r>
          </a:p>
          <a:p>
            <a:r>
              <a:rPr lang="en-US" dirty="0" smtClean="0"/>
              <a:t>Establish a PM</a:t>
            </a:r>
            <a:r>
              <a:rPr lang="en-US" baseline="0" dirty="0" smtClean="0"/>
              <a:t> TRADE repository where audio files, as defined in the AV Cue Standard, are located. (POC: Dasher / APM TRADE)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Sound Effects Simulator ICD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Video SOA Extension</a:t>
            </a:r>
          </a:p>
          <a:p>
            <a:r>
              <a:rPr lang="en-US" dirty="0" smtClean="0"/>
              <a:t>Revisit</a:t>
            </a:r>
            <a:r>
              <a:rPr lang="en-US" baseline="0" dirty="0" smtClean="0"/>
              <a:t> the Video SOA to address proprietary standards dependency, CODEC incompatibility and Pan Tilt Zoom control. (POC: Dasher / APM TRADE)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DAE5-6EA2-4C2B-A5E7-A43A19BEE3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 TESS Component Std(s)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r>
              <a:rPr lang="en-US" b="1" dirty="0" smtClean="0"/>
              <a:t>AV Cue</a:t>
            </a:r>
            <a:r>
              <a:rPr lang="en-US" b="1" baseline="0" dirty="0" smtClean="0"/>
              <a:t> Standard</a:t>
            </a:r>
          </a:p>
          <a:p>
            <a:r>
              <a:rPr lang="en-US" baseline="0" dirty="0" smtClean="0"/>
              <a:t>Define the audio and visual cues that weapon simulations provide to the training participant. Initial focus is the current TESS devices. (POC: Dasher / APM TRADE)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Common Armor Target Silhouette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Common Power Standard(s)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Develop a set of standard for battery, commercial</a:t>
            </a:r>
            <a:r>
              <a:rPr lang="en-US" sz="1200" b="0" baseline="0" dirty="0" smtClean="0"/>
              <a:t> and portable power sources. (POC: Dasher / APM TRADE)</a:t>
            </a:r>
            <a:endParaRPr lang="en-US" sz="1200" b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CTIA/SOA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Equipment Mounting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Live Training Engagement Component (LTEC)</a:t>
            </a:r>
          </a:p>
          <a:p>
            <a:r>
              <a:rPr lang="en-US" dirty="0" smtClean="0"/>
              <a:t>Develop</a:t>
            </a:r>
            <a:r>
              <a:rPr lang="en-US" baseline="0" dirty="0" smtClean="0"/>
              <a:t> a government owned software module (and associated APIs/ICD) that provide TESS control and computation functionality (POC: ??? / PM LTS)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Mobile Application Framework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Multi Function Vehicle 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Non Contact Hit Sensor (NCHS) ICD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PAN Standard Update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Scheduled</a:t>
            </a:r>
            <a:r>
              <a:rPr lang="en-US" sz="1200" b="0" baseline="0" dirty="0" smtClean="0"/>
              <a:t> update the PAN standard based on feedback from </a:t>
            </a:r>
            <a:r>
              <a:rPr lang="en-US" sz="1200" b="0" baseline="0" dirty="0" err="1" smtClean="0"/>
              <a:t>OneTESS</a:t>
            </a:r>
            <a:r>
              <a:rPr lang="en-US" sz="1200" b="0" baseline="0" dirty="0" smtClean="0"/>
              <a:t> and TCM-Live (POC: ??? PM LTS)</a:t>
            </a:r>
            <a:endParaRPr lang="en-US" sz="1200" b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Standard Audio Data Repository</a:t>
            </a:r>
          </a:p>
          <a:p>
            <a:r>
              <a:rPr lang="en-US" dirty="0" smtClean="0"/>
              <a:t>Establish a PM</a:t>
            </a:r>
            <a:r>
              <a:rPr lang="en-US" baseline="0" dirty="0" smtClean="0"/>
              <a:t> TRADE repository where audio files, as defined in the AV Cue Standard, are located. (POC: Dasher / APM TRADE)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Sound Effects Simulator ICD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Video SOA Extension</a:t>
            </a:r>
          </a:p>
          <a:p>
            <a:r>
              <a:rPr lang="en-US" dirty="0" smtClean="0"/>
              <a:t>Revisit</a:t>
            </a:r>
            <a:r>
              <a:rPr lang="en-US" baseline="0" dirty="0" smtClean="0"/>
              <a:t> the Video SOA to address proprietary standards dependency, CODEC incompatibility and Pan Tilt Zoom control. (POC: Dasher / APM TRADE)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DAE5-6EA2-4C2B-A5E7-A43A19BEE3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 TESS Component Std(s)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r>
              <a:rPr lang="en-US" b="1" dirty="0" smtClean="0"/>
              <a:t>AV Cue</a:t>
            </a:r>
            <a:r>
              <a:rPr lang="en-US" b="1" baseline="0" dirty="0" smtClean="0"/>
              <a:t> Standard</a:t>
            </a:r>
          </a:p>
          <a:p>
            <a:r>
              <a:rPr lang="en-US" baseline="0" dirty="0" smtClean="0"/>
              <a:t>Define the audio and visual cues that weapon simulations provide to the training participant. Initial focus is the current TESS devices. (POC: Dasher / APM TRADE)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Common Armor Target Silhouette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Common Power Standard(s)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Develop a set of standard for battery, commercial</a:t>
            </a:r>
            <a:r>
              <a:rPr lang="en-US" sz="1200" b="0" baseline="0" dirty="0" smtClean="0"/>
              <a:t> and portable power sources. (POC: Dasher / APM TRADE)</a:t>
            </a:r>
            <a:endParaRPr lang="en-US" sz="1200" b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CTIA/SOA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Equipment Mounting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Live Training Engagement Component (LTEC)</a:t>
            </a:r>
          </a:p>
          <a:p>
            <a:r>
              <a:rPr lang="en-US" dirty="0" smtClean="0"/>
              <a:t>Develop</a:t>
            </a:r>
            <a:r>
              <a:rPr lang="en-US" baseline="0" dirty="0" smtClean="0"/>
              <a:t> a government owned software module (and associated APIs/ICD) that provide TESS control and computation functionality (POC: ??? / PM LTS)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Mobile Application Framework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Multi Function Vehicle 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Non Contact Hit Sensor (NCHS) ICD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PAN Standard Update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Scheduled</a:t>
            </a:r>
            <a:r>
              <a:rPr lang="en-US" sz="1200" b="0" baseline="0" dirty="0" smtClean="0"/>
              <a:t> update the PAN standard based on feedback from </a:t>
            </a:r>
            <a:r>
              <a:rPr lang="en-US" sz="1200" b="0" baseline="0" dirty="0" err="1" smtClean="0"/>
              <a:t>OneTESS</a:t>
            </a:r>
            <a:r>
              <a:rPr lang="en-US" sz="1200" b="0" baseline="0" dirty="0" smtClean="0"/>
              <a:t> and TCM-Live (POC: ??? PM LTS)</a:t>
            </a:r>
            <a:endParaRPr lang="en-US" sz="1200" b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Standard Audio Data Repository</a:t>
            </a:r>
          </a:p>
          <a:p>
            <a:r>
              <a:rPr lang="en-US" dirty="0" smtClean="0"/>
              <a:t>Establish a PM</a:t>
            </a:r>
            <a:r>
              <a:rPr lang="en-US" baseline="0" dirty="0" smtClean="0"/>
              <a:t> TRADE repository where audio files, as defined in the AV Cue Standard, are located. (POC: Dasher / APM TRADE)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Sound Effects Simulator ICD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Video SOA Extension</a:t>
            </a:r>
          </a:p>
          <a:p>
            <a:r>
              <a:rPr lang="en-US" dirty="0" smtClean="0"/>
              <a:t>Revisit</a:t>
            </a:r>
            <a:r>
              <a:rPr lang="en-US" baseline="0" dirty="0" smtClean="0"/>
              <a:t> the Video SOA to address proprietary standards dependency, CODEC incompatibility and Pan Tilt Zoom control. (POC: Dasher / APM TRADE)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DAE5-6EA2-4C2B-A5E7-A43A19BEE3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STRI-19\FLETCHER\+Pick Up Jobs\PM TEMPLATES\2009\ppt\TRADE\PM ppt Template_TitleTRA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248400"/>
            <a:ext cx="990600" cy="365125"/>
          </a:xfrm>
        </p:spPr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53FD-9668-4DB5-B6F2-7D97DD49E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2portal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pic>
        <p:nvPicPr>
          <p:cNvPr id="3" name="Picture 2" descr="Cover_animation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M TRADE_Tex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3240" y="2389115"/>
            <a:ext cx="6266270" cy="1493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91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LT2 Standards Calendar</a:t>
            </a:r>
            <a:endParaRPr lang="en-US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3 Jan 2013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STRI-19\FLETCHER\+Pick Up Jobs\PM TEMPLATES\2009\ppt\TRADE\PM ppt Template_Title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48400"/>
            <a:ext cx="990600" cy="304800"/>
          </a:xfrm>
        </p:spPr>
        <p:txBody>
          <a:bodyPr/>
          <a:lstStyle/>
          <a:p>
            <a:r>
              <a:rPr lang="en-US" smtClean="0"/>
              <a:t>1/3/2013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Benefits of Standardization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617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</a:t>
            </a:r>
            <a:endParaRPr 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0" y="1447800"/>
            <a:ext cx="44180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b="1" dirty="0"/>
              <a:t>	</a:t>
            </a:r>
            <a:r>
              <a:rPr lang="en-US" sz="1400" b="1" dirty="0">
                <a:latin typeface="+mn-lt"/>
              </a:rPr>
              <a:t>Commonality</a:t>
            </a:r>
            <a:r>
              <a:rPr lang="en-US" sz="1400" dirty="0">
                <a:latin typeface="+mn-lt"/>
              </a:rPr>
              <a:t> </a:t>
            </a:r>
            <a:endParaRPr lang="en-US" sz="1200" dirty="0">
              <a:latin typeface="+mn-lt"/>
            </a:endParaRPr>
          </a:p>
          <a:p>
            <a:pPr marL="574675" indent="-176213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Reduces Developmental Cost</a:t>
            </a:r>
          </a:p>
          <a:p>
            <a:pPr marL="574675" indent="-176213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Promote </a:t>
            </a:r>
            <a:r>
              <a:rPr lang="en-US" sz="1200" b="0" dirty="0" smtClean="0">
                <a:latin typeface="+mn-lt"/>
              </a:rPr>
              <a:t>Reuse</a:t>
            </a:r>
            <a:endParaRPr lang="en-US" sz="700" dirty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b="1" dirty="0">
                <a:latin typeface="+mn-lt"/>
              </a:rPr>
              <a:t>	</a:t>
            </a:r>
            <a:r>
              <a:rPr lang="en-US" sz="1400" b="1" dirty="0">
                <a:latin typeface="+mn-lt"/>
              </a:rPr>
              <a:t>Modularity</a:t>
            </a:r>
            <a:endParaRPr lang="en-US" sz="1200" b="1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Reduces lifecycle costs</a:t>
            </a: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Improves Reliability, Availability and Maintainability (RAM)</a:t>
            </a: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endParaRPr lang="en-US" sz="700" dirty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b="1" dirty="0">
                <a:latin typeface="+mn-lt"/>
              </a:rPr>
              <a:t>	</a:t>
            </a:r>
            <a:r>
              <a:rPr lang="en-US" sz="1400" b="1" dirty="0">
                <a:latin typeface="+mn-lt"/>
              </a:rPr>
              <a:t>Non-Propriety</a:t>
            </a:r>
            <a:endParaRPr lang="en-US" sz="1200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Greater vendor depth</a:t>
            </a: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 Maximize industry involvement in:</a:t>
            </a:r>
          </a:p>
          <a:p>
            <a:pPr marL="1028700" lvl="2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Tech Insertion</a:t>
            </a:r>
          </a:p>
          <a:p>
            <a:pPr marL="1028700" lvl="2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 Developing product-line</a:t>
            </a:r>
          </a:p>
          <a:p>
            <a:pPr marL="1028700" lvl="2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en-US" sz="1200" b="0" dirty="0">
                <a:latin typeface="+mn-lt"/>
              </a:rPr>
              <a:t>Providing Training Capabilities</a:t>
            </a: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endParaRPr lang="en-US" sz="700" dirty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b="1" dirty="0">
                <a:latin typeface="+mn-lt"/>
              </a:rPr>
              <a:t>	</a:t>
            </a:r>
            <a:r>
              <a:rPr lang="en-US" sz="1400" b="1" dirty="0">
                <a:latin typeface="+mn-lt"/>
              </a:rPr>
              <a:t>Interoperability</a:t>
            </a:r>
            <a:endParaRPr lang="en-US" sz="1200" b="1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Live/Virtual/Constructive - -Increases training opportunities and enhances each </a:t>
            </a:r>
            <a:r>
              <a:rPr lang="en-US" sz="1200" b="0" dirty="0" smtClean="0">
                <a:latin typeface="+mn-lt"/>
              </a:rPr>
              <a:t>domain</a:t>
            </a:r>
            <a:endParaRPr lang="en-US" sz="1200" b="0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Joint Service --Train as we </a:t>
            </a:r>
            <a:r>
              <a:rPr lang="en-US" sz="1200" b="0" dirty="0" smtClean="0">
                <a:latin typeface="+mn-lt"/>
              </a:rPr>
              <a:t>fight</a:t>
            </a:r>
            <a:endParaRPr lang="en-US" sz="1200" b="0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Test and Training -- Reduce </a:t>
            </a:r>
            <a:r>
              <a:rPr lang="en-US" sz="1200" b="0" dirty="0" smtClean="0">
                <a:latin typeface="+mn-lt"/>
              </a:rPr>
              <a:t>costs</a:t>
            </a:r>
            <a:endParaRPr lang="en-US" sz="1200" b="0" dirty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Tx/>
              <a:buChar char="•"/>
              <a:defRPr/>
            </a:pPr>
            <a:endParaRPr lang="en-US" sz="700" b="1" u="sng" dirty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b="1" dirty="0">
                <a:latin typeface="+mn-lt"/>
              </a:rPr>
              <a:t>	</a:t>
            </a:r>
            <a:r>
              <a:rPr lang="en-US" sz="1400" b="1" dirty="0">
                <a:latin typeface="+mn-lt"/>
              </a:rPr>
              <a:t>Extensibility</a:t>
            </a:r>
            <a:r>
              <a:rPr lang="en-US" sz="1200" dirty="0">
                <a:latin typeface="+mn-lt"/>
              </a:rPr>
              <a:t> </a:t>
            </a: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Enables modernization and embedded training</a:t>
            </a: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endParaRPr lang="en-US" sz="700" dirty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dirty="0">
                <a:latin typeface="+mn-lt"/>
              </a:rPr>
              <a:t>	</a:t>
            </a:r>
            <a:r>
              <a:rPr lang="en-US" sz="1400" b="1" dirty="0">
                <a:latin typeface="+mn-lt"/>
              </a:rPr>
              <a:t>Accreditation </a:t>
            </a:r>
            <a:endParaRPr lang="en-US" sz="1200" b="1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>
                <a:latin typeface="+mn-lt"/>
              </a:rPr>
              <a:t>Improve flexibility in addressing IA/system </a:t>
            </a:r>
            <a:r>
              <a:rPr lang="en-US" sz="1200" b="0" dirty="0" smtClean="0">
                <a:latin typeface="+mn-lt"/>
              </a:rPr>
              <a:t>accreditation</a:t>
            </a: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endParaRPr lang="en-US" sz="700" b="0" dirty="0" smtClean="0">
              <a:latin typeface="+mn-lt"/>
            </a:endParaRPr>
          </a:p>
          <a:p>
            <a:pPr marL="114300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defRPr/>
            </a:pPr>
            <a:r>
              <a:rPr lang="en-US" sz="1200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Verification &amp; Validation</a:t>
            </a:r>
            <a:endParaRPr lang="en-US" sz="1400" b="1" dirty="0">
              <a:latin typeface="+mn-lt"/>
            </a:endParaRPr>
          </a:p>
          <a:p>
            <a:pPr marL="571500" lvl="1" indent="-114300" eaLnBrk="0" hangingPunct="0">
              <a:lnSpc>
                <a:spcPct val="90000"/>
              </a:lnSpc>
              <a:spcAft>
                <a:spcPct val="1000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200" b="0" dirty="0" smtClean="0">
                <a:latin typeface="+mn-lt"/>
              </a:rPr>
              <a:t>Test bed development and utilization</a:t>
            </a:r>
            <a:endParaRPr lang="en-US" sz="1200" b="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26000" y="1568450"/>
            <a:ext cx="36385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+mn-lt"/>
              </a:rPr>
              <a:t>Live Training Standards Stakeholders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9" name="Picture 8" descr="http://active.ist.ucf.edu/Portals/2/Graphics/PMTRAS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550" y="2278063"/>
            <a:ext cx="1108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M TRADE_col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550" y="2446338"/>
            <a:ext cx="822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1" name="Picture 9" descr="TCM-Liv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438400"/>
            <a:ext cx="10953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I:\Fletcher\Logos\PM ITTS\PM IT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186238"/>
            <a:ext cx="14684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:\Fletcher\Logos\LVC-IA\LVC-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9000" y="4268788"/>
            <a:ext cx="9921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730875" y="3575050"/>
            <a:ext cx="1416050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INDUSTRY PARTNERS</a:t>
            </a:r>
            <a:endParaRPr lang="en-US" sz="1600"/>
          </a:p>
        </p:txBody>
      </p:sp>
      <p:pic>
        <p:nvPicPr>
          <p:cNvPr id="15" name="Picture 70" descr="PM Field Operations &amp; Support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1887" y="4337050"/>
            <a:ext cx="1250355" cy="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191000" y="5791200"/>
            <a:ext cx="4876800" cy="73866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latin typeface="+mn-lt"/>
              </a:rPr>
              <a:t>Government and industry work together to establish Live Training Standards to promote systematic reuse of software and interoperability solutions for the LT2 product line</a:t>
            </a:r>
          </a:p>
        </p:txBody>
      </p:sp>
      <p:sp>
        <p:nvSpPr>
          <p:cNvPr id="17" name="Date Placeholder 131"/>
          <p:cNvSpPr txBox="1">
            <a:spLocks/>
          </p:cNvSpPr>
          <p:nvPr/>
        </p:nvSpPr>
        <p:spPr>
          <a:xfrm>
            <a:off x="8305800" y="64166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1/4/2013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STRI-19\FLETCHER\+Pick Up Jobs\PM TEMPLATES\2009\ppt\TRADE\PM ppt Template_Title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LT2 Processes and Test Bed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3949700" y="1125225"/>
            <a:ext cx="19050" cy="5557838"/>
          </a:xfrm>
          <a:prstGeom prst="line">
            <a:avLst/>
          </a:prstGeom>
          <a:noFill/>
          <a:ln w="12700">
            <a:solidFill>
              <a:srgbClr val="0B8BFF"/>
            </a:solidFill>
            <a:round/>
            <a:headEnd/>
            <a:tailEnd/>
          </a:ln>
        </p:spPr>
        <p:txBody>
          <a:bodyPr lIns="91397" tIns="45698" rIns="91397" bIns="45698"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V="1">
            <a:off x="3962400" y="3962400"/>
            <a:ext cx="4779963" cy="0"/>
          </a:xfrm>
          <a:prstGeom prst="line">
            <a:avLst/>
          </a:prstGeom>
          <a:noFill/>
          <a:ln w="12700">
            <a:solidFill>
              <a:srgbClr val="0B8BFF"/>
            </a:solidFill>
            <a:round/>
            <a:headEnd/>
            <a:tailEnd/>
          </a:ln>
        </p:spPr>
        <p:txBody>
          <a:bodyPr lIns="91397" tIns="45698" rIns="91397" bIns="45698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" y="1371600"/>
            <a:ext cx="2317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LT2 Standards Life-Cycle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29119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Live Training Test </a:t>
            </a:r>
            <a:r>
              <a:rPr lang="en-US" b="1" dirty="0" smtClean="0">
                <a:latin typeface="+mn-lt"/>
              </a:rPr>
              <a:t>Bed(s)</a:t>
            </a:r>
            <a:endParaRPr lang="en-US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267200"/>
            <a:ext cx="48133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200" dirty="0">
                <a:latin typeface="+mn-lt"/>
              </a:rPr>
              <a:t>Capable of supporting Instrumentation/TESS Interface Standard requirements, PAN Standard requirements, and future live training standards requirements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  <a:tabLst>
                <a:tab pos="171450" algn="l"/>
              </a:tabLst>
              <a:defRPr/>
            </a:pPr>
            <a:r>
              <a:rPr lang="en-US" sz="1200" dirty="0">
                <a:latin typeface="+mn-lt"/>
              </a:rPr>
              <a:t>Co-located Test Bed in the </a:t>
            </a:r>
            <a:r>
              <a:rPr lang="en-US" sz="1200" dirty="0" smtClean="0">
                <a:latin typeface="+mn-lt"/>
              </a:rPr>
              <a:t>Government’s </a:t>
            </a:r>
            <a:r>
              <a:rPr lang="en-US" sz="1200" dirty="0">
                <a:latin typeface="+mn-lt"/>
              </a:rPr>
              <a:t>Integrated </a:t>
            </a:r>
            <a:r>
              <a:rPr lang="en-US" sz="1200" dirty="0" smtClean="0">
                <a:latin typeface="+mn-lt"/>
              </a:rPr>
              <a:t>Development </a:t>
            </a:r>
            <a:r>
              <a:rPr lang="en-US" sz="1200" dirty="0">
                <a:latin typeface="+mn-lt"/>
              </a:rPr>
              <a:t>Environment (IDE</a:t>
            </a:r>
            <a:r>
              <a:rPr lang="en-US" sz="1200" dirty="0" smtClean="0">
                <a:latin typeface="+mn-lt"/>
              </a:rPr>
              <a:t>).</a:t>
            </a:r>
            <a:endParaRPr lang="en-US" sz="1200" dirty="0">
              <a:latin typeface="+mn-lt"/>
            </a:endParaRPr>
          </a:p>
          <a:p>
            <a:pPr marL="173038" indent="-173038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200" dirty="0">
                <a:latin typeface="+mn-lt"/>
              </a:rPr>
              <a:t>Will be used by Government to validate product compliance against </a:t>
            </a:r>
            <a:r>
              <a:rPr lang="en-US" sz="1200" dirty="0" smtClean="0">
                <a:latin typeface="+mn-lt"/>
              </a:rPr>
              <a:t>Standards </a:t>
            </a:r>
            <a:r>
              <a:rPr lang="en-US" sz="1200" dirty="0">
                <a:latin typeface="+mn-lt"/>
              </a:rPr>
              <a:t>and ICDs. Also can be used by </a:t>
            </a:r>
            <a:r>
              <a:rPr lang="en-US" sz="1200" dirty="0" smtClean="0">
                <a:latin typeface="+mn-lt"/>
              </a:rPr>
              <a:t>industry </a:t>
            </a:r>
            <a:r>
              <a:rPr lang="en-US" sz="1200" dirty="0">
                <a:latin typeface="+mn-lt"/>
              </a:rPr>
              <a:t>to test compliance of new products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173038" indent="-173038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200" dirty="0" smtClean="0">
                <a:latin typeface="+mn-lt"/>
              </a:rPr>
              <a:t>Image </a:t>
            </a:r>
            <a:r>
              <a:rPr lang="en-US" sz="1200" dirty="0" smtClean="0">
                <a:latin typeface="+mn-lt"/>
              </a:rPr>
              <a:t>available </a:t>
            </a:r>
            <a:r>
              <a:rPr lang="en-US" sz="1200" dirty="0" smtClean="0">
                <a:latin typeface="+mn-lt"/>
              </a:rPr>
              <a:t>on LT2 </a:t>
            </a:r>
            <a:r>
              <a:rPr lang="en-US" sz="1200" dirty="0" smtClean="0">
                <a:latin typeface="+mn-lt"/>
              </a:rPr>
              <a:t>Portal.</a:t>
            </a:r>
            <a:endParaRPr lang="en-US" sz="1200" dirty="0" smtClean="0">
              <a:latin typeface="+mn-lt"/>
            </a:endParaRPr>
          </a:p>
          <a:p>
            <a:pPr marL="173038" indent="-173038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200" dirty="0" smtClean="0">
                <a:latin typeface="+mn-lt"/>
              </a:rPr>
              <a:t> Standing up new MILES test bed </a:t>
            </a:r>
            <a:r>
              <a:rPr lang="en-US" sz="1200" dirty="0" smtClean="0">
                <a:latin typeface="+mn-lt"/>
              </a:rPr>
              <a:t>capability.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1371600"/>
            <a:ext cx="48434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Standards and ICD’s on Portal</a:t>
            </a:r>
            <a:endParaRPr lang="en-US" b="1" dirty="0">
              <a:latin typeface="+mn-lt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1064140" y="1743518"/>
            <a:ext cx="1247775" cy="428625"/>
          </a:xfrm>
          <a:prstGeom prst="flowChartAlternateProcess">
            <a:avLst/>
          </a:prstGeom>
          <a:solidFill>
            <a:srgbClr val="3876BA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61913" y="174351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PM TRADE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Engineering Prep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1083190" y="2534093"/>
            <a:ext cx="1247775" cy="428625"/>
          </a:xfrm>
          <a:prstGeom prst="flowChartAlternateProcess">
            <a:avLst/>
          </a:prstGeom>
          <a:solidFill>
            <a:srgbClr val="3876BA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43482" y="2534093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Industry Wide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Working Group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1092715" y="3334193"/>
            <a:ext cx="1247775" cy="428625"/>
          </a:xfrm>
          <a:prstGeom prst="flowChartAlternateProcess">
            <a:avLst/>
          </a:prstGeom>
          <a:solidFill>
            <a:srgbClr val="3876BA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53006" y="3334193"/>
            <a:ext cx="1117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Tiger Team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Working Group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2950091" y="2019743"/>
            <a:ext cx="914400" cy="612648"/>
          </a:xfrm>
          <a:prstGeom prst="flowChartDocument">
            <a:avLst/>
          </a:prstGeom>
          <a:solidFill>
            <a:srgbClr val="FBBDF2"/>
          </a:solidFill>
          <a:ln>
            <a:solidFill>
              <a:srgbClr val="A60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05028" y="2076893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Draft LT2</a:t>
            </a:r>
          </a:p>
          <a:p>
            <a:pPr algn="ctr"/>
            <a:r>
              <a:rPr lang="en-US" sz="1000" dirty="0" smtClean="0"/>
              <a:t>Standard</a:t>
            </a:r>
            <a:endParaRPr lang="en-US" sz="1000" dirty="0"/>
          </a:p>
        </p:txBody>
      </p:sp>
      <p:sp>
        <p:nvSpPr>
          <p:cNvPr id="32" name="Flowchart: Document 31"/>
          <p:cNvSpPr/>
          <p:nvPr/>
        </p:nvSpPr>
        <p:spPr>
          <a:xfrm>
            <a:off x="2950091" y="2896043"/>
            <a:ext cx="914400" cy="612648"/>
          </a:xfrm>
          <a:prstGeom prst="flowChartDocument">
            <a:avLst/>
          </a:prstGeom>
          <a:solidFill>
            <a:srgbClr val="FBBDF2"/>
          </a:solidFill>
          <a:ln>
            <a:solidFill>
              <a:srgbClr val="A60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05028" y="2953193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Draft LT2</a:t>
            </a:r>
          </a:p>
          <a:p>
            <a:pPr algn="ctr"/>
            <a:r>
              <a:rPr lang="en-US" sz="1000" dirty="0" smtClean="0"/>
              <a:t>ICD</a:t>
            </a:r>
            <a:endParaRPr lang="en-US" sz="1000" dirty="0"/>
          </a:p>
        </p:txBody>
      </p:sp>
      <p:sp>
        <p:nvSpPr>
          <p:cNvPr id="34" name="Flowchart: Document 33"/>
          <p:cNvSpPr/>
          <p:nvPr/>
        </p:nvSpPr>
        <p:spPr>
          <a:xfrm>
            <a:off x="2950091" y="3705668"/>
            <a:ext cx="914400" cy="612648"/>
          </a:xfrm>
          <a:prstGeom prst="flowChartDocument">
            <a:avLst/>
          </a:prstGeom>
          <a:solidFill>
            <a:srgbClr val="FBBDF2"/>
          </a:solidFill>
          <a:ln>
            <a:solidFill>
              <a:srgbClr val="A60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920071" y="3762818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Refined LT2</a:t>
            </a:r>
          </a:p>
          <a:p>
            <a:pPr algn="ctr"/>
            <a:r>
              <a:rPr lang="en-US" sz="1000" dirty="0" smtClean="0"/>
              <a:t>ICD</a:t>
            </a:r>
            <a:endParaRPr lang="en-US" sz="1000" dirty="0"/>
          </a:p>
        </p:txBody>
      </p:sp>
      <p:sp>
        <p:nvSpPr>
          <p:cNvPr id="36" name="Oval 35"/>
          <p:cNvSpPr/>
          <p:nvPr/>
        </p:nvSpPr>
        <p:spPr>
          <a:xfrm>
            <a:off x="568841" y="4096193"/>
            <a:ext cx="2540000" cy="2489200"/>
          </a:xfrm>
          <a:prstGeom prst="ellipse">
            <a:avLst/>
          </a:prstGeom>
          <a:solidFill>
            <a:srgbClr val="B8C9FE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Document 36"/>
          <p:cNvSpPr/>
          <p:nvPr/>
        </p:nvSpPr>
        <p:spPr>
          <a:xfrm>
            <a:off x="1330841" y="4353368"/>
            <a:ext cx="914400" cy="612648"/>
          </a:xfrm>
          <a:prstGeom prst="flowChartDocument">
            <a:avLst/>
          </a:prstGeom>
          <a:solidFill>
            <a:srgbClr val="FBBDF2"/>
          </a:solidFill>
          <a:ln>
            <a:solidFill>
              <a:srgbClr val="A602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87386" y="4410518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Released</a:t>
            </a:r>
          </a:p>
          <a:p>
            <a:pPr algn="ctr"/>
            <a:r>
              <a:rPr lang="en-US" sz="1000" dirty="0" smtClean="0"/>
              <a:t>LT2 ICD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845066" y="5439218"/>
            <a:ext cx="962025" cy="523875"/>
          </a:xfrm>
          <a:prstGeom prst="rect">
            <a:avLst/>
          </a:prstGeom>
          <a:solidFill>
            <a:srgbClr val="FFE697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94450" y="5505893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LT2 Standards</a:t>
            </a:r>
          </a:p>
          <a:p>
            <a:pPr algn="ctr"/>
            <a:r>
              <a:rPr lang="en-US" sz="1000" dirty="0" smtClean="0"/>
              <a:t>IPT</a:t>
            </a:r>
            <a:endParaRPr lang="en-US" sz="1000" dirty="0"/>
          </a:p>
        </p:txBody>
      </p:sp>
      <p:sp>
        <p:nvSpPr>
          <p:cNvPr id="41" name="Can 40"/>
          <p:cNvSpPr/>
          <p:nvPr/>
        </p:nvSpPr>
        <p:spPr>
          <a:xfrm>
            <a:off x="2054741" y="5223318"/>
            <a:ext cx="657225" cy="809625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114621" y="5429693"/>
            <a:ext cx="546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LT2</a:t>
            </a:r>
          </a:p>
          <a:p>
            <a:pPr algn="ctr"/>
            <a:r>
              <a:rPr lang="en-US" sz="1000" dirty="0" smtClean="0"/>
              <a:t>Portal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-811090" y="4688960"/>
            <a:ext cx="2123815" cy="3332"/>
          </a:xfrm>
          <a:prstGeom prst="line">
            <a:avLst/>
          </a:prstGeom>
          <a:ln w="57150">
            <a:solidFill>
              <a:srgbClr val="387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2012" y="3630394"/>
            <a:ext cx="847055" cy="13558"/>
          </a:xfrm>
          <a:prstGeom prst="line">
            <a:avLst/>
          </a:prstGeom>
          <a:ln w="57150">
            <a:solidFill>
              <a:srgbClr val="387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 rot="17970047">
            <a:off x="1234491" y="5181907"/>
            <a:ext cx="454711" cy="58371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2052538">
            <a:off x="1655226" y="5101099"/>
            <a:ext cx="390239" cy="66796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01586" y="4924868"/>
            <a:ext cx="744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/>
              <a:t>Manages/</a:t>
            </a:r>
          </a:p>
          <a:p>
            <a:pPr algn="ctr"/>
            <a:r>
              <a:rPr lang="en-US" sz="1000" b="0" dirty="0" smtClean="0"/>
              <a:t>Updates</a:t>
            </a:r>
          </a:p>
          <a:p>
            <a:pPr algn="ctr"/>
            <a:r>
              <a:rPr lang="en-US" sz="1000" b="0" dirty="0" smtClean="0"/>
              <a:t>ICD</a:t>
            </a:r>
            <a:endParaRPr lang="en-US" sz="10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1813810" y="487406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/>
              <a:t>Provides Community</a:t>
            </a:r>
          </a:p>
          <a:p>
            <a:pPr algn="ctr"/>
            <a:r>
              <a:rPr lang="en-US" sz="1000" b="0" dirty="0" smtClean="0"/>
              <a:t>Access</a:t>
            </a:r>
            <a:endParaRPr lang="en-US" sz="1000" b="0" dirty="0"/>
          </a:p>
        </p:txBody>
      </p:sp>
      <p:sp>
        <p:nvSpPr>
          <p:cNvPr id="49" name="Right Arrow 48"/>
          <p:cNvSpPr/>
          <p:nvPr/>
        </p:nvSpPr>
        <p:spPr>
          <a:xfrm rot="1231614">
            <a:off x="2358194" y="2203129"/>
            <a:ext cx="560730" cy="82886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231614">
            <a:off x="2370894" y="2977829"/>
            <a:ext cx="560730" cy="82886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231614">
            <a:off x="2364544" y="3822380"/>
            <a:ext cx="560730" cy="82886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5400000">
            <a:off x="1577327" y="2310977"/>
            <a:ext cx="255184" cy="77640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>
            <a:off x="1587960" y="3119051"/>
            <a:ext cx="255184" cy="77640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242793" y="5690131"/>
            <a:ext cx="560730" cy="82886"/>
          </a:xfrm>
          <a:prstGeom prst="rightArrow">
            <a:avLst/>
          </a:prstGeom>
          <a:solidFill>
            <a:srgbClr val="3876BA"/>
          </a:solidFill>
          <a:ln>
            <a:solidFill>
              <a:srgbClr val="387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49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1/3/2013</a:t>
            </a:r>
            <a:endParaRPr lang="en-US"/>
          </a:p>
        </p:txBody>
      </p:sp>
      <p:sp>
        <p:nvSpPr>
          <p:cNvPr id="56" name="Date Placeholder 131"/>
          <p:cNvSpPr txBox="1">
            <a:spLocks/>
          </p:cNvSpPr>
          <p:nvPr/>
        </p:nvSpPr>
        <p:spPr>
          <a:xfrm>
            <a:off x="8153400" y="62484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1/4/2013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ate Placeholder 1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1/4/2013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9144000" cy="9032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PM TRADE Standards Calendar FY12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19150" y="1490982"/>
            <a:ext cx="7161770" cy="261618"/>
            <a:chOff x="304800" y="1371592"/>
            <a:chExt cx="8153400" cy="297650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20" name="TextBox 19"/>
            <p:cNvSpPr txBox="1"/>
            <p:nvPr/>
          </p:nvSpPr>
          <p:spPr>
            <a:xfrm>
              <a:off x="304800" y="1371601"/>
              <a:ext cx="536575" cy="297641"/>
            </a:xfrm>
            <a:prstGeom prst="rect">
              <a:avLst/>
            </a:prstGeom>
            <a:solidFill>
              <a:srgbClr val="5573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FY12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1371592"/>
              <a:ext cx="1905000" cy="297640"/>
            </a:xfrm>
            <a:prstGeom prst="rect">
              <a:avLst/>
            </a:prstGeom>
            <a:solidFill>
              <a:srgbClr val="FFCB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1st QTR</a:t>
              </a: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2743200" y="1371592"/>
              <a:ext cx="1905000" cy="297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2nd QTR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8201" y="1371593"/>
              <a:ext cx="1905000" cy="297640"/>
            </a:xfrm>
            <a:prstGeom prst="rect">
              <a:avLst/>
            </a:prstGeom>
            <a:solidFill>
              <a:srgbClr val="FFCB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3rd QTR</a:t>
              </a: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6553200" y="1371594"/>
              <a:ext cx="1905000" cy="297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4th QTR</a:t>
              </a:r>
            </a:p>
          </p:txBody>
        </p:sp>
      </p:grpSp>
      <p:sp>
        <p:nvSpPr>
          <p:cNvPr id="74" name="Slide Number Placeholder 6"/>
          <p:cNvSpPr txBox="1">
            <a:spLocks/>
          </p:cNvSpPr>
          <p:nvPr/>
        </p:nvSpPr>
        <p:spPr>
          <a:xfrm>
            <a:off x="6973888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D77A1-F3B4-4532-BDB5-A5D0A6A18D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6019800" y="2667000"/>
            <a:ext cx="2199160" cy="261610"/>
            <a:chOff x="6059779" y="2667000"/>
            <a:chExt cx="2199160" cy="261610"/>
          </a:xfrm>
        </p:grpSpPr>
        <p:sp>
          <p:nvSpPr>
            <p:cNvPr id="121" name="TextBox 29"/>
            <p:cNvSpPr txBox="1">
              <a:spLocks noChangeArrowheads="1"/>
            </p:cNvSpPr>
            <p:nvPr/>
          </p:nvSpPr>
          <p:spPr bwMode="auto">
            <a:xfrm>
              <a:off x="6172200" y="2667000"/>
              <a:ext cx="2086739" cy="261610"/>
            </a:xfrm>
            <a:prstGeom prst="homePlat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PAN Update (Wired Support)</a:t>
              </a:r>
              <a:endParaRPr lang="en-US" sz="1100" b="1" dirty="0"/>
            </a:p>
          </p:txBody>
        </p:sp>
        <p:sp>
          <p:nvSpPr>
            <p:cNvPr id="124" name="Diamond 123"/>
            <p:cNvSpPr/>
            <p:nvPr/>
          </p:nvSpPr>
          <p:spPr>
            <a:xfrm>
              <a:off x="6059779" y="2679301"/>
              <a:ext cx="228600" cy="2286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666874" y="3124200"/>
            <a:ext cx="4562726" cy="261610"/>
            <a:chOff x="3543813" y="3124200"/>
            <a:chExt cx="4562726" cy="261610"/>
          </a:xfrm>
        </p:grpSpPr>
        <p:sp>
          <p:nvSpPr>
            <p:cNvPr id="128" name="Text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4448939" cy="261610"/>
            </a:xfrm>
            <a:prstGeom prst="homePlat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Equipment Power and Placement </a:t>
              </a:r>
              <a:endParaRPr lang="en-US" sz="1100" b="1" dirty="0"/>
            </a:p>
          </p:txBody>
        </p:sp>
        <p:sp>
          <p:nvSpPr>
            <p:cNvPr id="129" name="Diamond 128"/>
            <p:cNvSpPr/>
            <p:nvPr/>
          </p:nvSpPr>
          <p:spPr>
            <a:xfrm>
              <a:off x="3543813" y="3144361"/>
              <a:ext cx="228600" cy="2286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362200" y="2286000"/>
            <a:ext cx="5492551" cy="261610"/>
            <a:chOff x="2362200" y="2286000"/>
            <a:chExt cx="5492551" cy="261610"/>
          </a:xfrm>
        </p:grpSpPr>
        <p:sp>
          <p:nvSpPr>
            <p:cNvPr id="88" name="TextBox 46"/>
            <p:cNvSpPr txBox="1">
              <a:spLocks noChangeArrowheads="1"/>
            </p:cNvSpPr>
            <p:nvPr/>
          </p:nvSpPr>
          <p:spPr bwMode="auto">
            <a:xfrm>
              <a:off x="2459468" y="2286000"/>
              <a:ext cx="5287663" cy="26161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Multi Function Vehicle Port</a:t>
              </a:r>
            </a:p>
          </p:txBody>
        </p:sp>
        <p:sp>
          <p:nvSpPr>
            <p:cNvPr id="90" name="Diamond 89"/>
            <p:cNvSpPr/>
            <p:nvPr/>
          </p:nvSpPr>
          <p:spPr>
            <a:xfrm>
              <a:off x="2362200" y="2312724"/>
              <a:ext cx="200797" cy="200797"/>
            </a:xfrm>
            <a:prstGeom prst="diamond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Diamond 130"/>
            <p:cNvSpPr/>
            <p:nvPr/>
          </p:nvSpPr>
          <p:spPr>
            <a:xfrm>
              <a:off x="7626151" y="2303768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0610" y="1905000"/>
            <a:ext cx="5162129" cy="261610"/>
            <a:chOff x="3020610" y="1905000"/>
            <a:chExt cx="5162129" cy="261610"/>
          </a:xfrm>
        </p:grpSpPr>
        <p:grpSp>
          <p:nvGrpSpPr>
            <p:cNvPr id="133" name="Group 132"/>
            <p:cNvGrpSpPr/>
            <p:nvPr/>
          </p:nvGrpSpPr>
          <p:grpSpPr>
            <a:xfrm>
              <a:off x="3020610" y="1905000"/>
              <a:ext cx="5162129" cy="261610"/>
              <a:chOff x="3020610" y="1905000"/>
              <a:chExt cx="5162129" cy="261610"/>
            </a:xfrm>
          </p:grpSpPr>
          <p:sp>
            <p:nvSpPr>
              <p:cNvPr id="110" name="TextBox 29"/>
              <p:cNvSpPr txBox="1">
                <a:spLocks noChangeArrowheads="1"/>
              </p:cNvSpPr>
              <p:nvPr/>
            </p:nvSpPr>
            <p:spPr bwMode="auto">
              <a:xfrm>
                <a:off x="3124200" y="1905000"/>
                <a:ext cx="5058539" cy="261610"/>
              </a:xfrm>
              <a:prstGeom prst="homePlat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 smtClean="0"/>
                  <a:t>Audio Visual Cue Std</a:t>
                </a:r>
                <a:endParaRPr lang="en-US" sz="1100" b="1" dirty="0"/>
              </a:p>
            </p:txBody>
          </p:sp>
          <p:sp>
            <p:nvSpPr>
              <p:cNvPr id="102" name="Diamond 101"/>
              <p:cNvSpPr/>
              <p:nvPr/>
            </p:nvSpPr>
            <p:spPr>
              <a:xfrm>
                <a:off x="3020610" y="1937657"/>
                <a:ext cx="200797" cy="200797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37" name="Straight Connector 136"/>
            <p:cNvCxnSpPr/>
            <p:nvPr/>
          </p:nvCxnSpPr>
          <p:spPr>
            <a:xfrm>
              <a:off x="5006788" y="2164976"/>
              <a:ext cx="533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228600" y="6154579"/>
            <a:ext cx="5638800" cy="263842"/>
            <a:chOff x="228600" y="6154579"/>
            <a:chExt cx="5638800" cy="263842"/>
          </a:xfrm>
        </p:grpSpPr>
        <p:grpSp>
          <p:nvGrpSpPr>
            <p:cNvPr id="140" name="Group 74"/>
            <p:cNvGrpSpPr/>
            <p:nvPr/>
          </p:nvGrpSpPr>
          <p:grpSpPr>
            <a:xfrm>
              <a:off x="228600" y="6172200"/>
              <a:ext cx="1123294" cy="246221"/>
              <a:chOff x="228600" y="6172200"/>
              <a:chExt cx="1123294" cy="246221"/>
            </a:xfrm>
          </p:grpSpPr>
          <p:sp>
            <p:nvSpPr>
              <p:cNvPr id="149" name="Diamond 148"/>
              <p:cNvSpPr/>
              <p:nvPr/>
            </p:nvSpPr>
            <p:spPr>
              <a:xfrm>
                <a:off x="228600" y="6172200"/>
                <a:ext cx="228600" cy="228600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TextBox 75"/>
              <p:cNvSpPr txBox="1">
                <a:spLocks noChangeArrowheads="1"/>
              </p:cNvSpPr>
              <p:nvPr/>
            </p:nvSpPr>
            <p:spPr bwMode="auto">
              <a:xfrm>
                <a:off x="533400" y="6172200"/>
                <a:ext cx="81849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/>
                  <a:t>Start of Effort</a:t>
                </a:r>
              </a:p>
            </p:txBody>
          </p:sp>
        </p:grpSp>
        <p:grpSp>
          <p:nvGrpSpPr>
            <p:cNvPr id="141" name="Group 75"/>
            <p:cNvGrpSpPr/>
            <p:nvPr/>
          </p:nvGrpSpPr>
          <p:grpSpPr>
            <a:xfrm>
              <a:off x="2667000" y="6154579"/>
              <a:ext cx="1330356" cy="246221"/>
              <a:chOff x="2097847" y="6041152"/>
              <a:chExt cx="1330356" cy="246221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2097847" y="6162494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78"/>
              <p:cNvSpPr txBox="1">
                <a:spLocks noChangeArrowheads="1"/>
              </p:cNvSpPr>
              <p:nvPr/>
            </p:nvSpPr>
            <p:spPr bwMode="auto">
              <a:xfrm>
                <a:off x="2362847" y="6041152"/>
                <a:ext cx="10653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/>
                  <a:t>Industry Feedback</a:t>
                </a: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214071" y="6172200"/>
              <a:ext cx="758541" cy="246221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Completed</a:t>
              </a:r>
              <a:endParaRPr lang="en-US" sz="10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0530" y="6172200"/>
              <a:ext cx="50687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Active</a:t>
              </a:r>
              <a:endParaRPr lang="en-US" sz="1000" dirty="0"/>
            </a:p>
          </p:txBody>
        </p:sp>
        <p:grpSp>
          <p:nvGrpSpPr>
            <p:cNvPr id="144" name="Group 74"/>
            <p:cNvGrpSpPr/>
            <p:nvPr/>
          </p:nvGrpSpPr>
          <p:grpSpPr>
            <a:xfrm>
              <a:off x="1619906" y="6172200"/>
              <a:ext cx="921315" cy="246221"/>
              <a:chOff x="228600" y="6172200"/>
              <a:chExt cx="921315" cy="246221"/>
            </a:xfrm>
          </p:grpSpPr>
          <p:sp>
            <p:nvSpPr>
              <p:cNvPr id="145" name="Diamond 144"/>
              <p:cNvSpPr/>
              <p:nvPr/>
            </p:nvSpPr>
            <p:spPr>
              <a:xfrm>
                <a:off x="228600" y="6172200"/>
                <a:ext cx="228600" cy="228600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TextBox 75"/>
              <p:cNvSpPr txBox="1">
                <a:spLocks noChangeArrowheads="1"/>
              </p:cNvSpPr>
              <p:nvPr/>
            </p:nvSpPr>
            <p:spPr bwMode="auto">
              <a:xfrm>
                <a:off x="533400" y="6172200"/>
                <a:ext cx="61651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 smtClean="0"/>
                  <a:t>Published</a:t>
                </a:r>
                <a:endParaRPr lang="en-US" sz="1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2497"/>
            <a:ext cx="9143999" cy="9032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PM TRADE Standards Calendar FY13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19150" y="1490982"/>
            <a:ext cx="7161770" cy="261618"/>
            <a:chOff x="304800" y="1371592"/>
            <a:chExt cx="8153400" cy="297650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20" name="TextBox 19"/>
            <p:cNvSpPr txBox="1"/>
            <p:nvPr/>
          </p:nvSpPr>
          <p:spPr>
            <a:xfrm>
              <a:off x="304800" y="1371601"/>
              <a:ext cx="536575" cy="297641"/>
            </a:xfrm>
            <a:prstGeom prst="rect">
              <a:avLst/>
            </a:prstGeom>
            <a:solidFill>
              <a:srgbClr val="5573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FY13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1371592"/>
              <a:ext cx="1905000" cy="297640"/>
            </a:xfrm>
            <a:prstGeom prst="rect">
              <a:avLst/>
            </a:prstGeom>
            <a:solidFill>
              <a:srgbClr val="FFCB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1st QTR</a:t>
              </a: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2743200" y="1371592"/>
              <a:ext cx="1905000" cy="297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2nd QTR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8201" y="1371593"/>
              <a:ext cx="1905000" cy="297640"/>
            </a:xfrm>
            <a:prstGeom prst="rect">
              <a:avLst/>
            </a:prstGeom>
            <a:solidFill>
              <a:srgbClr val="FFCB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3rd QTR</a:t>
              </a: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6553200" y="1371594"/>
              <a:ext cx="1905000" cy="297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4th QTR</a:t>
              </a:r>
            </a:p>
          </p:txBody>
        </p:sp>
      </p:grpSp>
      <p:sp>
        <p:nvSpPr>
          <p:cNvPr id="74" name="Slide Number Placeholder 6"/>
          <p:cNvSpPr txBox="1">
            <a:spLocks/>
          </p:cNvSpPr>
          <p:nvPr/>
        </p:nvSpPr>
        <p:spPr>
          <a:xfrm>
            <a:off x="6973888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D77A1-F3B4-4532-BDB5-A5D0A6A18D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9" name="TextBox 29"/>
          <p:cNvSpPr txBox="1">
            <a:spLocks noChangeArrowheads="1"/>
          </p:cNvSpPr>
          <p:nvPr/>
        </p:nvSpPr>
        <p:spPr bwMode="auto">
          <a:xfrm flipH="1">
            <a:off x="1219200" y="1905000"/>
            <a:ext cx="3352800" cy="261610"/>
          </a:xfrm>
          <a:prstGeom prst="homePlat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A/V Cue</a:t>
            </a:r>
            <a:endParaRPr lang="en-US" sz="1100" b="1" dirty="0"/>
          </a:p>
        </p:txBody>
      </p:sp>
      <p:sp>
        <p:nvSpPr>
          <p:cNvPr id="46" name="Diamond 45"/>
          <p:cNvSpPr/>
          <p:nvPr/>
        </p:nvSpPr>
        <p:spPr>
          <a:xfrm>
            <a:off x="4456176" y="1917766"/>
            <a:ext cx="228600" cy="2286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1/4/2013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1178312" y="2252990"/>
            <a:ext cx="955288" cy="430887"/>
            <a:chOff x="990600" y="2252990"/>
            <a:chExt cx="955288" cy="430887"/>
          </a:xfrm>
        </p:grpSpPr>
        <p:sp>
          <p:nvSpPr>
            <p:cNvPr id="49" name="TextBox 29"/>
            <p:cNvSpPr txBox="1">
              <a:spLocks noChangeArrowheads="1"/>
            </p:cNvSpPr>
            <p:nvPr/>
          </p:nvSpPr>
          <p:spPr bwMode="auto">
            <a:xfrm flipH="1">
              <a:off x="990600" y="2252990"/>
              <a:ext cx="838200" cy="430887"/>
            </a:xfrm>
            <a:prstGeom prst="homePlat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PAN</a:t>
              </a:r>
            </a:p>
            <a:p>
              <a:pPr algn="ctr"/>
              <a:r>
                <a:rPr lang="en-US" sz="1100" b="1" dirty="0" smtClean="0"/>
                <a:t>(AMITS)</a:t>
              </a:r>
              <a:endParaRPr lang="en-US" sz="1100" b="1" dirty="0"/>
            </a:p>
          </p:txBody>
        </p:sp>
        <p:sp>
          <p:nvSpPr>
            <p:cNvPr id="54" name="Diamond 53"/>
            <p:cNvSpPr/>
            <p:nvPr/>
          </p:nvSpPr>
          <p:spPr>
            <a:xfrm>
              <a:off x="1717288" y="2352907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182029" y="3200400"/>
            <a:ext cx="1332571" cy="430887"/>
            <a:chOff x="838200" y="3200400"/>
            <a:chExt cx="1332571" cy="430887"/>
          </a:xfrm>
        </p:grpSpPr>
        <p:sp>
          <p:nvSpPr>
            <p:cNvPr id="58" name="TextBox 67"/>
            <p:cNvSpPr txBox="1">
              <a:spLocks noChangeArrowheads="1"/>
            </p:cNvSpPr>
            <p:nvPr/>
          </p:nvSpPr>
          <p:spPr bwMode="auto">
            <a:xfrm>
              <a:off x="937635" y="3200400"/>
              <a:ext cx="1119766" cy="43088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IS TESS (</a:t>
              </a:r>
              <a:r>
                <a:rPr lang="en-US" sz="1100" b="1" dirty="0" err="1" smtClean="0"/>
                <a:t>OneTESS</a:t>
              </a:r>
              <a:r>
                <a:rPr lang="en-US" sz="1100" b="1" dirty="0" smtClean="0"/>
                <a:t>)</a:t>
              </a:r>
              <a:endParaRPr lang="en-US" sz="1100" b="1" dirty="0"/>
            </a:p>
          </p:txBody>
        </p:sp>
        <p:sp>
          <p:nvSpPr>
            <p:cNvPr id="59" name="Diamond 58"/>
            <p:cNvSpPr/>
            <p:nvPr/>
          </p:nvSpPr>
          <p:spPr>
            <a:xfrm>
              <a:off x="838200" y="3304403"/>
              <a:ext cx="200797" cy="200797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Diamond 60"/>
            <p:cNvSpPr/>
            <p:nvPr/>
          </p:nvSpPr>
          <p:spPr>
            <a:xfrm>
              <a:off x="1942171" y="3278459"/>
              <a:ext cx="228600" cy="228600"/>
            </a:xfrm>
            <a:prstGeom prst="diamond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183888" y="3760113"/>
            <a:ext cx="1330712" cy="430887"/>
            <a:chOff x="838200" y="3760113"/>
            <a:chExt cx="1330712" cy="430887"/>
          </a:xfrm>
          <a:solidFill>
            <a:srgbClr val="00B050"/>
          </a:solidFill>
        </p:grpSpPr>
        <p:sp>
          <p:nvSpPr>
            <p:cNvPr id="65" name="TextBox 67"/>
            <p:cNvSpPr txBox="1">
              <a:spLocks noChangeArrowheads="1"/>
            </p:cNvSpPr>
            <p:nvPr/>
          </p:nvSpPr>
          <p:spPr bwMode="auto">
            <a:xfrm>
              <a:off x="937635" y="3760113"/>
              <a:ext cx="1119766" cy="43088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PCU-XML</a:t>
              </a:r>
            </a:p>
            <a:p>
              <a:pPr algn="ctr"/>
              <a:r>
                <a:rPr lang="en-US" sz="1100" b="1" dirty="0" smtClean="0"/>
                <a:t>Update</a:t>
              </a:r>
              <a:endParaRPr lang="en-US" sz="1100" b="1" dirty="0"/>
            </a:p>
          </p:txBody>
        </p:sp>
        <p:sp>
          <p:nvSpPr>
            <p:cNvPr id="66" name="Diamond 65"/>
            <p:cNvSpPr/>
            <p:nvPr/>
          </p:nvSpPr>
          <p:spPr>
            <a:xfrm>
              <a:off x="838200" y="3864116"/>
              <a:ext cx="200797" cy="200797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Diamond 66"/>
            <p:cNvSpPr/>
            <p:nvPr/>
          </p:nvSpPr>
          <p:spPr>
            <a:xfrm>
              <a:off x="1940312" y="3854898"/>
              <a:ext cx="228600" cy="228600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24400" y="3853190"/>
            <a:ext cx="3461085" cy="261610"/>
            <a:chOff x="5454315" y="3853190"/>
            <a:chExt cx="3461085" cy="261610"/>
          </a:xfrm>
        </p:grpSpPr>
        <p:sp>
          <p:nvSpPr>
            <p:cNvPr id="93" name="TextBox 29"/>
            <p:cNvSpPr txBox="1">
              <a:spLocks noChangeArrowheads="1"/>
            </p:cNvSpPr>
            <p:nvPr/>
          </p:nvSpPr>
          <p:spPr bwMode="auto">
            <a:xfrm>
              <a:off x="5562600" y="3853190"/>
              <a:ext cx="3352800" cy="26161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PCU-XML (CTC, CCS, </a:t>
              </a:r>
              <a:r>
                <a:rPr lang="en-US" sz="1100" b="1" dirty="0" err="1" smtClean="0"/>
                <a:t>OneTESS</a:t>
              </a:r>
              <a:endParaRPr lang="en-US" sz="1100" b="1" dirty="0"/>
            </a:p>
          </p:txBody>
        </p:sp>
        <p:sp>
          <p:nvSpPr>
            <p:cNvPr id="94" name="Diamond 93"/>
            <p:cNvSpPr/>
            <p:nvPr/>
          </p:nvSpPr>
          <p:spPr>
            <a:xfrm>
              <a:off x="5454315" y="3866147"/>
              <a:ext cx="228600" cy="228600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063366" y="1871990"/>
            <a:ext cx="1337434" cy="261610"/>
            <a:chOff x="3271737" y="1828800"/>
            <a:chExt cx="1337434" cy="261610"/>
          </a:xfrm>
        </p:grpSpPr>
        <p:sp>
          <p:nvSpPr>
            <p:cNvPr id="112" name="TextBox 67"/>
            <p:cNvSpPr txBox="1">
              <a:spLocks noChangeArrowheads="1"/>
            </p:cNvSpPr>
            <p:nvPr/>
          </p:nvSpPr>
          <p:spPr bwMode="auto">
            <a:xfrm>
              <a:off x="3376035" y="1828800"/>
              <a:ext cx="1119766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AV Cue Library </a:t>
              </a:r>
              <a:endParaRPr lang="en-US" sz="1100" b="1" dirty="0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3271737" y="1864709"/>
              <a:ext cx="200797" cy="200797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Diamond 113"/>
            <p:cNvSpPr/>
            <p:nvPr/>
          </p:nvSpPr>
          <p:spPr>
            <a:xfrm>
              <a:off x="4380571" y="1843630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004073" y="4691390"/>
            <a:ext cx="5301730" cy="261610"/>
            <a:chOff x="3089087" y="4800600"/>
            <a:chExt cx="5597713" cy="261610"/>
          </a:xfrm>
        </p:grpSpPr>
        <p:sp>
          <p:nvSpPr>
            <p:cNvPr id="117" name="TextBox 29"/>
            <p:cNvSpPr txBox="1">
              <a:spLocks noChangeArrowheads="1"/>
            </p:cNvSpPr>
            <p:nvPr/>
          </p:nvSpPr>
          <p:spPr bwMode="auto">
            <a:xfrm>
              <a:off x="3215922" y="4800600"/>
              <a:ext cx="5470878" cy="26161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Army Aviation and UAS Standard</a:t>
              </a:r>
              <a:endParaRPr lang="en-US" sz="1100" b="1" dirty="0"/>
            </a:p>
          </p:txBody>
        </p:sp>
        <p:sp>
          <p:nvSpPr>
            <p:cNvPr id="118" name="Diamond 117"/>
            <p:cNvSpPr/>
            <p:nvPr/>
          </p:nvSpPr>
          <p:spPr>
            <a:xfrm>
              <a:off x="3089087" y="4800600"/>
              <a:ext cx="228600" cy="228600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562600" y="3352800"/>
            <a:ext cx="2594309" cy="261610"/>
            <a:chOff x="5972175" y="3352800"/>
            <a:chExt cx="2594309" cy="261610"/>
          </a:xfrm>
        </p:grpSpPr>
        <p:sp>
          <p:nvSpPr>
            <p:cNvPr id="126" name="TextBox 29"/>
            <p:cNvSpPr txBox="1">
              <a:spLocks noChangeArrowheads="1"/>
            </p:cNvSpPr>
            <p:nvPr/>
          </p:nvSpPr>
          <p:spPr bwMode="auto">
            <a:xfrm>
              <a:off x="6096000" y="3352800"/>
              <a:ext cx="2470484" cy="26161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Target Standard</a:t>
              </a:r>
              <a:endParaRPr lang="en-US" sz="1100" b="1" dirty="0"/>
            </a:p>
          </p:txBody>
        </p:sp>
        <p:sp>
          <p:nvSpPr>
            <p:cNvPr id="127" name="Diamond 126"/>
            <p:cNvSpPr/>
            <p:nvPr/>
          </p:nvSpPr>
          <p:spPr>
            <a:xfrm>
              <a:off x="5972175" y="3375282"/>
              <a:ext cx="228600" cy="228600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78610" y="4267200"/>
            <a:ext cx="6950990" cy="228600"/>
            <a:chOff x="1278610" y="4267200"/>
            <a:chExt cx="7331990" cy="261610"/>
          </a:xfrm>
        </p:grpSpPr>
        <p:sp>
          <p:nvSpPr>
            <p:cNvPr id="69" name="TextBox 29"/>
            <p:cNvSpPr txBox="1">
              <a:spLocks noChangeArrowheads="1"/>
            </p:cNvSpPr>
            <p:nvPr/>
          </p:nvSpPr>
          <p:spPr bwMode="auto">
            <a:xfrm>
              <a:off x="1371600" y="4267200"/>
              <a:ext cx="7239000" cy="261610"/>
            </a:xfrm>
            <a:prstGeom prst="homePlat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IS TESS Next Gen</a:t>
              </a:r>
              <a:endParaRPr lang="en-US" sz="1100" b="1" dirty="0"/>
            </a:p>
          </p:txBody>
        </p:sp>
        <p:sp>
          <p:nvSpPr>
            <p:cNvPr id="101" name="Diamond 100"/>
            <p:cNvSpPr/>
            <p:nvPr/>
          </p:nvSpPr>
          <p:spPr>
            <a:xfrm>
              <a:off x="1278610" y="4294194"/>
              <a:ext cx="200797" cy="200797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200400" y="4495800"/>
              <a:ext cx="533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324600" y="4495800"/>
              <a:ext cx="533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29"/>
          <p:cNvSpPr txBox="1">
            <a:spLocks noChangeArrowheads="1"/>
          </p:cNvSpPr>
          <p:nvPr/>
        </p:nvSpPr>
        <p:spPr bwMode="auto">
          <a:xfrm flipH="1">
            <a:off x="1219200" y="2769512"/>
            <a:ext cx="4572000" cy="261610"/>
          </a:xfrm>
          <a:prstGeom prst="homePlat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Equipment Power and Placement</a:t>
            </a:r>
            <a:endParaRPr lang="en-US" sz="1100" b="1" dirty="0"/>
          </a:p>
        </p:txBody>
      </p:sp>
      <p:sp>
        <p:nvSpPr>
          <p:cNvPr id="123" name="Diamond 122"/>
          <p:cNvSpPr/>
          <p:nvPr/>
        </p:nvSpPr>
        <p:spPr>
          <a:xfrm>
            <a:off x="5676900" y="2801292"/>
            <a:ext cx="228600" cy="2286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19400" y="3031067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2237603" y="2362200"/>
            <a:ext cx="3450601" cy="261610"/>
            <a:chOff x="2237603" y="2362200"/>
            <a:chExt cx="3450601" cy="261610"/>
          </a:xfrm>
        </p:grpSpPr>
        <p:sp>
          <p:nvSpPr>
            <p:cNvPr id="72" name="TextBox 46"/>
            <p:cNvSpPr txBox="1">
              <a:spLocks noChangeArrowheads="1"/>
            </p:cNvSpPr>
            <p:nvPr/>
          </p:nvSpPr>
          <p:spPr bwMode="auto">
            <a:xfrm>
              <a:off x="2334872" y="2362200"/>
              <a:ext cx="3255532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PAN Next Gen</a:t>
              </a:r>
              <a:endParaRPr lang="en-US" sz="1100" b="1" dirty="0"/>
            </a:p>
          </p:txBody>
        </p:sp>
        <p:sp>
          <p:nvSpPr>
            <p:cNvPr id="73" name="Diamond 72"/>
            <p:cNvSpPr/>
            <p:nvPr/>
          </p:nvSpPr>
          <p:spPr>
            <a:xfrm>
              <a:off x="2237603" y="2388924"/>
              <a:ext cx="200797" cy="200797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Diamond 75"/>
            <p:cNvSpPr/>
            <p:nvPr/>
          </p:nvSpPr>
          <p:spPr>
            <a:xfrm>
              <a:off x="5487407" y="2387491"/>
              <a:ext cx="200797" cy="200797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3276600" y="2590800"/>
              <a:ext cx="533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228600" y="6154579"/>
            <a:ext cx="5638800" cy="263842"/>
            <a:chOff x="228600" y="6154579"/>
            <a:chExt cx="5638800" cy="263842"/>
          </a:xfrm>
        </p:grpSpPr>
        <p:grpSp>
          <p:nvGrpSpPr>
            <p:cNvPr id="139" name="Group 74"/>
            <p:cNvGrpSpPr/>
            <p:nvPr/>
          </p:nvGrpSpPr>
          <p:grpSpPr>
            <a:xfrm>
              <a:off x="228600" y="6172200"/>
              <a:ext cx="1123294" cy="246221"/>
              <a:chOff x="228600" y="6172200"/>
              <a:chExt cx="1123294" cy="246221"/>
            </a:xfrm>
          </p:grpSpPr>
          <p:sp>
            <p:nvSpPr>
              <p:cNvPr id="148" name="Diamond 147"/>
              <p:cNvSpPr/>
              <p:nvPr/>
            </p:nvSpPr>
            <p:spPr>
              <a:xfrm>
                <a:off x="228600" y="6172200"/>
                <a:ext cx="228600" cy="228600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TextBox 75"/>
              <p:cNvSpPr txBox="1">
                <a:spLocks noChangeArrowheads="1"/>
              </p:cNvSpPr>
              <p:nvPr/>
            </p:nvSpPr>
            <p:spPr bwMode="auto">
              <a:xfrm>
                <a:off x="533400" y="6172200"/>
                <a:ext cx="81849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/>
                  <a:t>Start of Effort</a:t>
                </a:r>
              </a:p>
            </p:txBody>
          </p:sp>
        </p:grpSp>
        <p:grpSp>
          <p:nvGrpSpPr>
            <p:cNvPr id="140" name="Group 75"/>
            <p:cNvGrpSpPr/>
            <p:nvPr/>
          </p:nvGrpSpPr>
          <p:grpSpPr>
            <a:xfrm>
              <a:off x="2667000" y="6154579"/>
              <a:ext cx="1330356" cy="246221"/>
              <a:chOff x="2097847" y="6041152"/>
              <a:chExt cx="1330356" cy="246221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2097847" y="6162494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78"/>
              <p:cNvSpPr txBox="1">
                <a:spLocks noChangeArrowheads="1"/>
              </p:cNvSpPr>
              <p:nvPr/>
            </p:nvSpPr>
            <p:spPr bwMode="auto">
              <a:xfrm>
                <a:off x="2362847" y="6041152"/>
                <a:ext cx="10653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/>
                  <a:t>Industry Feedback</a:t>
                </a: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214071" y="6172200"/>
              <a:ext cx="758541" cy="246221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Completed</a:t>
              </a:r>
              <a:endParaRPr lang="en-US" sz="10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360530" y="6172200"/>
              <a:ext cx="50687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Active</a:t>
              </a:r>
              <a:endParaRPr lang="en-US" sz="1000" dirty="0"/>
            </a:p>
          </p:txBody>
        </p:sp>
        <p:grpSp>
          <p:nvGrpSpPr>
            <p:cNvPr id="143" name="Group 74"/>
            <p:cNvGrpSpPr/>
            <p:nvPr/>
          </p:nvGrpSpPr>
          <p:grpSpPr>
            <a:xfrm>
              <a:off x="1619906" y="6172200"/>
              <a:ext cx="921315" cy="246221"/>
              <a:chOff x="228600" y="6172200"/>
              <a:chExt cx="921315" cy="246221"/>
            </a:xfrm>
          </p:grpSpPr>
          <p:sp>
            <p:nvSpPr>
              <p:cNvPr id="144" name="Diamond 143"/>
              <p:cNvSpPr/>
              <p:nvPr/>
            </p:nvSpPr>
            <p:spPr>
              <a:xfrm>
                <a:off x="228600" y="6172200"/>
                <a:ext cx="228600" cy="228600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TextBox 75"/>
              <p:cNvSpPr txBox="1">
                <a:spLocks noChangeArrowheads="1"/>
              </p:cNvSpPr>
              <p:nvPr/>
            </p:nvSpPr>
            <p:spPr bwMode="auto">
              <a:xfrm>
                <a:off x="533400" y="6172200"/>
                <a:ext cx="61651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 smtClean="0"/>
                  <a:t>Published</a:t>
                </a:r>
                <a:endParaRPr lang="en-US" sz="1000" b="1" dirty="0"/>
              </a:p>
            </p:txBody>
          </p:sp>
        </p:grpSp>
      </p:grpSp>
      <p:cxnSp>
        <p:nvCxnSpPr>
          <p:cNvPr id="63" name="Straight Connector 62"/>
          <p:cNvCxnSpPr/>
          <p:nvPr/>
        </p:nvCxnSpPr>
        <p:spPr>
          <a:xfrm>
            <a:off x="3048000" y="213360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98730" y="6172200"/>
            <a:ext cx="79060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 Started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2497"/>
            <a:ext cx="8458199" cy="9032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PM TRADE Standards Calendar FY14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19150" y="1490982"/>
            <a:ext cx="7161770" cy="261618"/>
            <a:chOff x="304800" y="1371592"/>
            <a:chExt cx="8153400" cy="297650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20" name="TextBox 19"/>
            <p:cNvSpPr txBox="1"/>
            <p:nvPr/>
          </p:nvSpPr>
          <p:spPr>
            <a:xfrm>
              <a:off x="304800" y="1371601"/>
              <a:ext cx="536575" cy="297641"/>
            </a:xfrm>
            <a:prstGeom prst="rect">
              <a:avLst/>
            </a:prstGeom>
            <a:solidFill>
              <a:srgbClr val="5573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FY14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1371592"/>
              <a:ext cx="1905000" cy="297640"/>
            </a:xfrm>
            <a:prstGeom prst="rect">
              <a:avLst/>
            </a:prstGeom>
            <a:solidFill>
              <a:srgbClr val="FFCB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1st QTR</a:t>
              </a: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2743200" y="1371592"/>
              <a:ext cx="1905000" cy="297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2nd QTR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8201" y="1371593"/>
              <a:ext cx="1905000" cy="297640"/>
            </a:xfrm>
            <a:prstGeom prst="rect">
              <a:avLst/>
            </a:prstGeom>
            <a:solidFill>
              <a:srgbClr val="FFCB00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3rd QTR</a:t>
              </a: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6553200" y="1371594"/>
              <a:ext cx="1905000" cy="297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4th QTR</a:t>
              </a:r>
            </a:p>
          </p:txBody>
        </p:sp>
      </p:grpSp>
      <p:sp>
        <p:nvSpPr>
          <p:cNvPr id="74" name="Slide Number Placeholder 6"/>
          <p:cNvSpPr txBox="1">
            <a:spLocks/>
          </p:cNvSpPr>
          <p:nvPr/>
        </p:nvSpPr>
        <p:spPr>
          <a:xfrm>
            <a:off x="6973888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D77A1-F3B4-4532-BDB5-A5D0A6A18D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8153400" y="6188075"/>
            <a:ext cx="990600" cy="365125"/>
          </a:xfrm>
        </p:spPr>
        <p:txBody>
          <a:bodyPr/>
          <a:lstStyle/>
          <a:p>
            <a:r>
              <a:rPr lang="en-US" dirty="0" smtClean="0"/>
              <a:t>1/4/2013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4419600" y="1828800"/>
            <a:ext cx="1097749" cy="253916"/>
            <a:chOff x="4419600" y="1828800"/>
            <a:chExt cx="1097749" cy="253916"/>
          </a:xfrm>
        </p:grpSpPr>
        <p:sp>
          <p:nvSpPr>
            <p:cNvPr id="31" name="Diamond 30"/>
            <p:cNvSpPr/>
            <p:nvPr/>
          </p:nvSpPr>
          <p:spPr>
            <a:xfrm>
              <a:off x="4419600" y="1828800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1828800"/>
              <a:ext cx="869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Update PAN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35380" y="2438400"/>
            <a:ext cx="3013710" cy="261610"/>
            <a:chOff x="609600" y="2438400"/>
            <a:chExt cx="3013710" cy="261610"/>
          </a:xfrm>
        </p:grpSpPr>
        <p:sp>
          <p:nvSpPr>
            <p:cNvPr id="34" name="TextBox 29"/>
            <p:cNvSpPr txBox="1">
              <a:spLocks noChangeArrowheads="1"/>
            </p:cNvSpPr>
            <p:nvPr/>
          </p:nvSpPr>
          <p:spPr bwMode="auto">
            <a:xfrm flipH="1">
              <a:off x="609600" y="2438400"/>
              <a:ext cx="2895600" cy="261610"/>
            </a:xfrm>
            <a:prstGeom prst="homePlat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IS TESS Next Gen</a:t>
              </a:r>
              <a:endParaRPr lang="en-US" sz="1100" b="1" dirty="0"/>
            </a:p>
          </p:txBody>
        </p:sp>
        <p:sp>
          <p:nvSpPr>
            <p:cNvPr id="36" name="Diamond 35"/>
            <p:cNvSpPr/>
            <p:nvPr/>
          </p:nvSpPr>
          <p:spPr>
            <a:xfrm>
              <a:off x="3394710" y="2453998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35380" y="2819400"/>
            <a:ext cx="3013710" cy="261610"/>
            <a:chOff x="609600" y="2819400"/>
            <a:chExt cx="3013710" cy="261610"/>
          </a:xfrm>
        </p:grpSpPr>
        <p:sp>
          <p:nvSpPr>
            <p:cNvPr id="38" name="TextBox 29"/>
            <p:cNvSpPr txBox="1">
              <a:spLocks noChangeArrowheads="1"/>
            </p:cNvSpPr>
            <p:nvPr/>
          </p:nvSpPr>
          <p:spPr bwMode="auto">
            <a:xfrm flipH="1">
              <a:off x="609600" y="2819400"/>
              <a:ext cx="2895600" cy="26161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PCU-XML</a:t>
              </a:r>
              <a:endParaRPr lang="en-US" sz="1100" b="1" dirty="0"/>
            </a:p>
          </p:txBody>
        </p:sp>
        <p:sp>
          <p:nvSpPr>
            <p:cNvPr id="40" name="Diamond 39"/>
            <p:cNvSpPr/>
            <p:nvPr/>
          </p:nvSpPr>
          <p:spPr>
            <a:xfrm>
              <a:off x="3394710" y="2834998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35380" y="3657600"/>
            <a:ext cx="2051685" cy="266700"/>
            <a:chOff x="872490" y="3657600"/>
            <a:chExt cx="2051685" cy="266700"/>
          </a:xfrm>
        </p:grpSpPr>
        <p:sp>
          <p:nvSpPr>
            <p:cNvPr id="68" name="TextBox 29"/>
            <p:cNvSpPr txBox="1">
              <a:spLocks noChangeArrowheads="1"/>
            </p:cNvSpPr>
            <p:nvPr/>
          </p:nvSpPr>
          <p:spPr bwMode="auto">
            <a:xfrm flipH="1">
              <a:off x="872490" y="3657600"/>
              <a:ext cx="1946910" cy="261610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Target Std</a:t>
              </a:r>
              <a:endParaRPr lang="en-US" sz="1100" b="1" dirty="0"/>
            </a:p>
          </p:txBody>
        </p:sp>
        <p:sp>
          <p:nvSpPr>
            <p:cNvPr id="69" name="Diamond 68"/>
            <p:cNvSpPr/>
            <p:nvPr/>
          </p:nvSpPr>
          <p:spPr>
            <a:xfrm>
              <a:off x="2695575" y="3673198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200150" y="3924300"/>
              <a:ext cx="533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482090" y="3200400"/>
            <a:ext cx="3699510" cy="261610"/>
            <a:chOff x="1219200" y="3200400"/>
            <a:chExt cx="3699510" cy="261610"/>
          </a:xfrm>
        </p:grpSpPr>
        <p:sp>
          <p:nvSpPr>
            <p:cNvPr id="42" name="TextBox 46"/>
            <p:cNvSpPr txBox="1">
              <a:spLocks noChangeArrowheads="1"/>
            </p:cNvSpPr>
            <p:nvPr/>
          </p:nvSpPr>
          <p:spPr bwMode="auto">
            <a:xfrm>
              <a:off x="1316469" y="3200400"/>
              <a:ext cx="3484132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/>
                <a:t>Remote </a:t>
              </a:r>
              <a:r>
                <a:rPr lang="en-US" sz="1100" b="1" dirty="0" smtClean="0"/>
                <a:t>Configuration Management</a:t>
              </a:r>
              <a:endParaRPr lang="en-US" sz="1100" b="1" dirty="0"/>
            </a:p>
          </p:txBody>
        </p:sp>
        <p:sp>
          <p:nvSpPr>
            <p:cNvPr id="43" name="Diamond 42"/>
            <p:cNvSpPr/>
            <p:nvPr/>
          </p:nvSpPr>
          <p:spPr>
            <a:xfrm>
              <a:off x="1219200" y="3227124"/>
              <a:ext cx="200797" cy="200797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Diamond 52"/>
            <p:cNvSpPr/>
            <p:nvPr/>
          </p:nvSpPr>
          <p:spPr>
            <a:xfrm>
              <a:off x="4690110" y="3215640"/>
              <a:ext cx="228600" cy="2286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371725" y="3448050"/>
              <a:ext cx="533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28600" y="6154579"/>
            <a:ext cx="5638800" cy="263842"/>
            <a:chOff x="228600" y="6154579"/>
            <a:chExt cx="5638800" cy="263842"/>
          </a:xfrm>
        </p:grpSpPr>
        <p:grpSp>
          <p:nvGrpSpPr>
            <p:cNvPr id="80" name="Group 74"/>
            <p:cNvGrpSpPr/>
            <p:nvPr/>
          </p:nvGrpSpPr>
          <p:grpSpPr>
            <a:xfrm>
              <a:off x="228600" y="6172200"/>
              <a:ext cx="1123294" cy="246221"/>
              <a:chOff x="228600" y="6172200"/>
              <a:chExt cx="1123294" cy="246221"/>
            </a:xfrm>
          </p:grpSpPr>
          <p:sp>
            <p:nvSpPr>
              <p:cNvPr id="89" name="Diamond 88"/>
              <p:cNvSpPr/>
              <p:nvPr/>
            </p:nvSpPr>
            <p:spPr>
              <a:xfrm>
                <a:off x="228600" y="6172200"/>
                <a:ext cx="228600" cy="228600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TextBox 75"/>
              <p:cNvSpPr txBox="1">
                <a:spLocks noChangeArrowheads="1"/>
              </p:cNvSpPr>
              <p:nvPr/>
            </p:nvSpPr>
            <p:spPr bwMode="auto">
              <a:xfrm>
                <a:off x="533400" y="6172200"/>
                <a:ext cx="81849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/>
                  <a:t>Start of Effort</a:t>
                </a:r>
              </a:p>
            </p:txBody>
          </p:sp>
        </p:grpSp>
        <p:grpSp>
          <p:nvGrpSpPr>
            <p:cNvPr id="81" name="Group 75"/>
            <p:cNvGrpSpPr/>
            <p:nvPr/>
          </p:nvGrpSpPr>
          <p:grpSpPr>
            <a:xfrm>
              <a:off x="2667000" y="6154579"/>
              <a:ext cx="1330356" cy="246221"/>
              <a:chOff x="2097847" y="6041152"/>
              <a:chExt cx="1330356" cy="246221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2097847" y="6162494"/>
                <a:ext cx="228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78"/>
              <p:cNvSpPr txBox="1">
                <a:spLocks noChangeArrowheads="1"/>
              </p:cNvSpPr>
              <p:nvPr/>
            </p:nvSpPr>
            <p:spPr bwMode="auto">
              <a:xfrm>
                <a:off x="2362847" y="6041152"/>
                <a:ext cx="10653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/>
                  <a:t>Industry Feedback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214071" y="6172200"/>
              <a:ext cx="758541" cy="246221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Completed</a:t>
              </a:r>
              <a:endParaRPr lang="en-US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60530" y="6172200"/>
              <a:ext cx="50687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Active</a:t>
              </a:r>
              <a:endParaRPr lang="en-US" sz="1000" dirty="0"/>
            </a:p>
          </p:txBody>
        </p:sp>
        <p:grpSp>
          <p:nvGrpSpPr>
            <p:cNvPr id="84" name="Group 74"/>
            <p:cNvGrpSpPr/>
            <p:nvPr/>
          </p:nvGrpSpPr>
          <p:grpSpPr>
            <a:xfrm>
              <a:off x="1619906" y="6172200"/>
              <a:ext cx="921315" cy="246221"/>
              <a:chOff x="228600" y="6172200"/>
              <a:chExt cx="921315" cy="246221"/>
            </a:xfrm>
          </p:grpSpPr>
          <p:sp>
            <p:nvSpPr>
              <p:cNvPr id="85" name="Diamond 84"/>
              <p:cNvSpPr/>
              <p:nvPr/>
            </p:nvSpPr>
            <p:spPr>
              <a:xfrm>
                <a:off x="228600" y="6172200"/>
                <a:ext cx="228600" cy="228600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TextBox 75"/>
              <p:cNvSpPr txBox="1">
                <a:spLocks noChangeArrowheads="1"/>
              </p:cNvSpPr>
              <p:nvPr/>
            </p:nvSpPr>
            <p:spPr bwMode="auto">
              <a:xfrm>
                <a:off x="533400" y="6172200"/>
                <a:ext cx="61651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>
                <a:spAutoFit/>
              </a:bodyPr>
              <a:lstStyle/>
              <a:p>
                <a:r>
                  <a:rPr lang="en-US" sz="1000" b="1" dirty="0" smtClean="0"/>
                  <a:t>Published</a:t>
                </a:r>
                <a:endParaRPr lang="en-US" sz="1000" b="1" dirty="0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198730" y="6172200"/>
            <a:ext cx="79060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 Started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STRI-19\FLETCHER\+Pick Up Jobs\PM TEMPLATES\2009\ppt\TRADE\PM ppt Template_Title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400" y="6248400"/>
            <a:ext cx="990600" cy="304800"/>
          </a:xfrm>
        </p:spPr>
        <p:txBody>
          <a:bodyPr/>
          <a:lstStyle/>
          <a:p>
            <a:r>
              <a:rPr lang="en-US" dirty="0" smtClean="0"/>
              <a:t>1/4/2013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PM TRADE Standards Calendar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current PM TRADE Standards Calendar, as well as all current PM TRADE standards, process for changing a standard and establishing a new standard, may be found on the LT2 Portal: </a:t>
            </a:r>
            <a:r>
              <a:rPr lang="en-US" dirty="0" smtClean="0">
                <a:hlinkClick r:id="rId3"/>
              </a:rPr>
              <a:t>https://www.lt2portal.org/</a:t>
            </a:r>
            <a:r>
              <a:rPr lang="en-US" dirty="0" smtClean="0"/>
              <a:t> , then select the Standards Link.</a:t>
            </a:r>
          </a:p>
          <a:p>
            <a:endParaRPr lang="en-US" dirty="0" smtClean="0"/>
          </a:p>
          <a:p>
            <a:r>
              <a:rPr lang="en-US" dirty="0" smtClean="0"/>
              <a:t>The schedule is tentative and may change.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1005</Words>
  <Application>Microsoft Office PowerPoint</Application>
  <PresentationFormat>On-screen Show (4:3)</PresentationFormat>
  <Paragraphs>241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PM TRADE Standards Calendar FY12</vt:lpstr>
      <vt:lpstr>PM TRADE Standards Calendar FY13</vt:lpstr>
      <vt:lpstr>PM TRADE Standards Calendar FY14</vt:lpstr>
      <vt:lpstr>Slide 7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Standards/ICD Calendar</dc:title>
  <dc:creator>james grosse</dc:creator>
  <cp:lastModifiedBy>james grosse</cp:lastModifiedBy>
  <cp:revision>22</cp:revision>
  <dcterms:created xsi:type="dcterms:W3CDTF">2012-08-17T12:29:05Z</dcterms:created>
  <dcterms:modified xsi:type="dcterms:W3CDTF">2013-01-04T16:31:15Z</dcterms:modified>
</cp:coreProperties>
</file>