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theme/theme11.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7" r:id="rId2"/>
    <p:sldMasterId id="2147483689" r:id="rId3"/>
    <p:sldMasterId id="2147483668" r:id="rId4"/>
    <p:sldMasterId id="2147483699" r:id="rId5"/>
    <p:sldMasterId id="2147483670" r:id="rId6"/>
    <p:sldMasterId id="2147483701" r:id="rId7"/>
    <p:sldMasterId id="2147483669" r:id="rId8"/>
    <p:sldMasterId id="2147483703" r:id="rId9"/>
    <p:sldMasterId id="2147483673" r:id="rId10"/>
    <p:sldMasterId id="2147483705" r:id="rId11"/>
    <p:sldMasterId id="2147483671" r:id="rId12"/>
    <p:sldMasterId id="2147483707" r:id="rId13"/>
    <p:sldMasterId id="2147483717" r:id="rId14"/>
  </p:sldMasterIdLst>
  <p:notesMasterIdLst>
    <p:notesMasterId r:id="rId35"/>
  </p:notesMasterIdLst>
  <p:sldIdLst>
    <p:sldId id="292" r:id="rId15"/>
    <p:sldId id="257" r:id="rId16"/>
    <p:sldId id="269" r:id="rId17"/>
    <p:sldId id="267" r:id="rId18"/>
    <p:sldId id="306" r:id="rId19"/>
    <p:sldId id="294" r:id="rId20"/>
    <p:sldId id="297" r:id="rId21"/>
    <p:sldId id="298" r:id="rId22"/>
    <p:sldId id="289" r:id="rId23"/>
    <p:sldId id="307" r:id="rId24"/>
    <p:sldId id="309" r:id="rId25"/>
    <p:sldId id="310" r:id="rId26"/>
    <p:sldId id="311" r:id="rId27"/>
    <p:sldId id="312" r:id="rId28"/>
    <p:sldId id="283" r:id="rId29"/>
    <p:sldId id="296" r:id="rId30"/>
    <p:sldId id="285" r:id="rId31"/>
    <p:sldId id="304" r:id="rId32"/>
    <p:sldId id="305" r:id="rId33"/>
    <p:sldId id="28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62346" autoAdjust="0"/>
  </p:normalViewPr>
  <p:slideViewPr>
    <p:cSldViewPr snapToGrid="0">
      <p:cViewPr varScale="1">
        <p:scale>
          <a:sx n="44" d="100"/>
          <a:sy n="44" d="100"/>
        </p:scale>
        <p:origin x="1956" y="4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55A947-54E8-4BD9-83D9-28A3CD9F3101}" type="datetimeFigureOut">
              <a:rPr lang="en-US" smtClean="0"/>
              <a:t>6/21/2016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74EE55-5DAD-4074-832E-777F913C0CC7}" type="slidenum">
              <a:rPr lang="en-US" smtClean="0"/>
              <a:t>‹#›</a:t>
            </a:fld>
            <a:endParaRPr lang="en-US"/>
          </a:p>
        </p:txBody>
      </p:sp>
    </p:spTree>
    <p:extLst>
      <p:ext uri="{BB962C8B-B14F-4D97-AF65-F5344CB8AC3E}">
        <p14:creationId xmlns:p14="http://schemas.microsoft.com/office/powerpoint/2010/main" val="246885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4EE55-5DAD-4074-832E-777F913C0CC7}" type="slidenum">
              <a:rPr lang="en-US" smtClean="0"/>
              <a:t>4</a:t>
            </a:fld>
            <a:endParaRPr lang="en-US"/>
          </a:p>
        </p:txBody>
      </p:sp>
    </p:spTree>
    <p:extLst>
      <p:ext uri="{BB962C8B-B14F-4D97-AF65-F5344CB8AC3E}">
        <p14:creationId xmlns:p14="http://schemas.microsoft.com/office/powerpoint/2010/main" val="81853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4EE55-5DAD-4074-832E-777F913C0CC7}" type="slidenum">
              <a:rPr lang="en-US" smtClean="0"/>
              <a:t>15</a:t>
            </a:fld>
            <a:endParaRPr lang="en-US"/>
          </a:p>
        </p:txBody>
      </p:sp>
    </p:spTree>
    <p:extLst>
      <p:ext uri="{BB962C8B-B14F-4D97-AF65-F5344CB8AC3E}">
        <p14:creationId xmlns:p14="http://schemas.microsoft.com/office/powerpoint/2010/main" val="397573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4EE55-5DAD-4074-832E-777F913C0CC7}" type="slidenum">
              <a:rPr lang="en-US" smtClean="0"/>
              <a:t>17</a:t>
            </a:fld>
            <a:endParaRPr lang="en-US"/>
          </a:p>
        </p:txBody>
      </p:sp>
    </p:spTree>
    <p:extLst>
      <p:ext uri="{BB962C8B-B14F-4D97-AF65-F5344CB8AC3E}">
        <p14:creationId xmlns:p14="http://schemas.microsoft.com/office/powerpoint/2010/main" val="316191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4EE55-5DAD-4074-832E-777F913C0CC7}" type="slidenum">
              <a:rPr lang="en-US" smtClean="0"/>
              <a:t>18</a:t>
            </a:fld>
            <a:endParaRPr lang="en-US"/>
          </a:p>
        </p:txBody>
      </p:sp>
    </p:spTree>
    <p:extLst>
      <p:ext uri="{BB962C8B-B14F-4D97-AF65-F5344CB8AC3E}">
        <p14:creationId xmlns:p14="http://schemas.microsoft.com/office/powerpoint/2010/main" val="17872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4EE55-5DAD-4074-832E-777F913C0CC7}" type="slidenum">
              <a:rPr lang="en-US" smtClean="0"/>
              <a:t>19</a:t>
            </a:fld>
            <a:endParaRPr lang="en-US"/>
          </a:p>
        </p:txBody>
      </p:sp>
    </p:spTree>
    <p:extLst>
      <p:ext uri="{BB962C8B-B14F-4D97-AF65-F5344CB8AC3E}">
        <p14:creationId xmlns:p14="http://schemas.microsoft.com/office/powerpoint/2010/main" val="232713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Tree>
    <p:extLst>
      <p:ext uri="{BB962C8B-B14F-4D97-AF65-F5344CB8AC3E}">
        <p14:creationId xmlns:p14="http://schemas.microsoft.com/office/powerpoint/2010/main" val="387780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74EE55-5DAD-4074-832E-777F913C0CC7}" type="slidenum">
              <a:rPr lang="en-US" smtClean="0"/>
              <a:t>7</a:t>
            </a:fld>
            <a:endParaRPr lang="en-US"/>
          </a:p>
        </p:txBody>
      </p:sp>
    </p:spTree>
    <p:extLst>
      <p:ext uri="{BB962C8B-B14F-4D97-AF65-F5344CB8AC3E}">
        <p14:creationId xmlns:p14="http://schemas.microsoft.com/office/powerpoint/2010/main" val="10954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0E3A01-EA64-4B98-A68E-3AA0205BE369}"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23048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000" dirty="0"/>
          </a:p>
        </p:txBody>
      </p:sp>
      <p:sp>
        <p:nvSpPr>
          <p:cNvPr id="4" name="Slide Number Placeholder 3"/>
          <p:cNvSpPr>
            <a:spLocks noGrp="1"/>
          </p:cNvSpPr>
          <p:nvPr>
            <p:ph type="sldNum" sz="quarter" idx="10"/>
          </p:nvPr>
        </p:nvSpPr>
        <p:spPr/>
        <p:txBody>
          <a:bodyPr/>
          <a:lstStyle/>
          <a:p>
            <a:fld id="{DC74EE55-5DAD-4074-832E-777F913C0CC7}" type="slidenum">
              <a:rPr lang="en-US" smtClean="0"/>
              <a:t>10</a:t>
            </a:fld>
            <a:endParaRPr lang="en-US"/>
          </a:p>
        </p:txBody>
      </p:sp>
    </p:spTree>
    <p:extLst>
      <p:ext uri="{BB962C8B-B14F-4D97-AF65-F5344CB8AC3E}">
        <p14:creationId xmlns:p14="http://schemas.microsoft.com/office/powerpoint/2010/main" val="205358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u="sng" dirty="0"/>
          </a:p>
        </p:txBody>
      </p:sp>
      <p:sp>
        <p:nvSpPr>
          <p:cNvPr id="4" name="Slide Number Placeholder 3"/>
          <p:cNvSpPr>
            <a:spLocks noGrp="1"/>
          </p:cNvSpPr>
          <p:nvPr>
            <p:ph type="sldNum" sz="quarter" idx="10"/>
          </p:nvPr>
        </p:nvSpPr>
        <p:spPr/>
        <p:txBody>
          <a:bodyPr/>
          <a:lstStyle/>
          <a:p>
            <a:fld id="{DC74EE55-5DAD-4074-832E-777F913C0CC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790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D80D6AE0-FB6C-499D-BF41-0AECC7D766A4}" type="slidenum">
              <a:rPr lang="en-US" smtClean="0"/>
              <a:pPr/>
              <a:t>12</a:t>
            </a:fld>
            <a:endParaRPr lang="en-US" dirty="0"/>
          </a:p>
        </p:txBody>
      </p:sp>
    </p:spTree>
    <p:extLst>
      <p:ext uri="{BB962C8B-B14F-4D97-AF65-F5344CB8AC3E}">
        <p14:creationId xmlns:p14="http://schemas.microsoft.com/office/powerpoint/2010/main" val="208520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DC74EE55-5DAD-4074-832E-777F913C0CC7}" type="slidenum">
              <a:rPr lang="en-US" smtClean="0"/>
              <a:t>13</a:t>
            </a:fld>
            <a:endParaRPr lang="en-US"/>
          </a:p>
        </p:txBody>
      </p:sp>
    </p:spTree>
    <p:extLst>
      <p:ext uri="{BB962C8B-B14F-4D97-AF65-F5344CB8AC3E}">
        <p14:creationId xmlns:p14="http://schemas.microsoft.com/office/powerpoint/2010/main" val="176326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00000"/>
              <a:defRPr/>
            </a:pPr>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DC74EE55-5DAD-4074-832E-777F913C0CC7}" type="slidenum">
              <a:rPr lang="en-US" smtClean="0"/>
              <a:t>14</a:t>
            </a:fld>
            <a:endParaRPr lang="en-US"/>
          </a:p>
        </p:txBody>
      </p:sp>
    </p:spTree>
    <p:extLst>
      <p:ext uri="{BB962C8B-B14F-4D97-AF65-F5344CB8AC3E}">
        <p14:creationId xmlns:p14="http://schemas.microsoft.com/office/powerpoint/2010/main" val="234691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39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97" y="-297"/>
            <a:ext cx="9144793" cy="6858594"/>
          </a:xfrm>
          <a:prstGeom prst="rect">
            <a:avLst/>
          </a:prstGeom>
        </p:spPr>
      </p:pic>
      <p:pic>
        <p:nvPicPr>
          <p:cNvPr id="13" name="Picture 9" descr="PM TRADE_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163" y="404813"/>
            <a:ext cx="625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7699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97" y="-297"/>
            <a:ext cx="9144793" cy="6858594"/>
          </a:xfrm>
          <a:prstGeom prst="rect">
            <a:avLst/>
          </a:prstGeom>
        </p:spPr>
      </p:pic>
      <p:pic>
        <p:nvPicPr>
          <p:cNvPr id="13" name="Picture 9" descr="PM TRADE_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163" y="404813"/>
            <a:ext cx="625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81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7438" y="680439"/>
            <a:ext cx="5136205" cy="792162"/>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16732" y="2130356"/>
            <a:ext cx="8278237" cy="3647874"/>
          </a:xfrm>
          <a:prstGeom prst="rect">
            <a:avLst/>
          </a:prstGeom>
        </p:spPr>
        <p:txBody>
          <a:bodyPr/>
          <a:lstStyle>
            <a:lvl1pPr>
              <a:defRPr>
                <a:solidFill>
                  <a:schemeClr val="tx1">
                    <a:lumMod val="75000"/>
                    <a:lumOff val="25000"/>
                  </a:schemeClr>
                </a:solidFill>
              </a:defRPr>
            </a:lvl1pPr>
            <a:lvl2pPr>
              <a:defRPr>
                <a:solidFill>
                  <a:schemeClr val="tx1"/>
                </a:solidFill>
              </a:defRPr>
            </a:lvl2pPr>
            <a:lvl3pPr>
              <a:buFont typeface="Wingdings" pitchFamily="2" charset="2"/>
              <a:buChar char="§"/>
              <a:defRPr>
                <a:solidFill>
                  <a:schemeClr val="tx1"/>
                </a:solidFill>
              </a:defRPr>
            </a:lvl3pPr>
            <a:lvl4pPr>
              <a:buFont typeface="Arial" pitchFamily="34" charset="0"/>
              <a:buChar char="–"/>
              <a:defRPr lang="en-US" baseline="0" dirty="0">
                <a:solidFill>
                  <a:schemeClr val="tx1"/>
                </a:solidFill>
                <a:latin typeface="+mn-lt"/>
              </a:defRPr>
            </a:lvl4pPr>
            <a:lvl5pPr>
              <a:buFont typeface="Arial" pitchFamily="34" charset="0"/>
              <a:buChar char="–"/>
              <a:defRPr lang="en-US" baseline="0" dirty="0" smtClean="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p>
        </p:txBody>
      </p:sp>
      <p:sp>
        <p:nvSpPr>
          <p:cNvPr id="4" name="Rectangle 7"/>
          <p:cNvSpPr>
            <a:spLocks noGrp="1" noChangeArrowheads="1"/>
          </p:cNvSpPr>
          <p:nvPr>
            <p:ph type="sldNum" sz="quarter" idx="10"/>
          </p:nvPr>
        </p:nvSpPr>
        <p:spPr>
          <a:xfrm>
            <a:off x="6973888" y="6381750"/>
            <a:ext cx="2133600" cy="476250"/>
          </a:xfrm>
          <a:prstGeom prst="rect">
            <a:avLst/>
          </a:prstGeom>
          <a:ln/>
        </p:spPr>
        <p:txBody>
          <a:bodyPr/>
          <a:lstStyle>
            <a:lvl1pPr>
              <a:defRPr>
                <a:solidFill>
                  <a:schemeClr val="tx1">
                    <a:lumMod val="75000"/>
                    <a:lumOff val="25000"/>
                  </a:schemeClr>
                </a:solidFill>
              </a:defRPr>
            </a:lvl1pPr>
          </a:lstStyle>
          <a:p>
            <a:pPr>
              <a:defRPr/>
            </a:pPr>
            <a:fld id="{4E4CE5C4-7AEA-43AB-B6AA-235963BE5448}" type="slidenum">
              <a:rPr lang="en-US" smtClean="0"/>
              <a:pPr>
                <a:defRPr/>
              </a:pPr>
              <a:t>‹#›</a:t>
            </a:fld>
            <a:endParaRPr lang="en-US" dirty="0"/>
          </a:p>
        </p:txBody>
      </p:sp>
      <p:sp>
        <p:nvSpPr>
          <p:cNvPr id="5" name="Rectangle 6"/>
          <p:cNvSpPr>
            <a:spLocks noGrp="1" noChangeArrowheads="1"/>
          </p:cNvSpPr>
          <p:nvPr>
            <p:ph type="ftr" sz="quarter" idx="11"/>
          </p:nvPr>
        </p:nvSpPr>
        <p:spPr>
          <a:xfrm>
            <a:off x="3124200" y="6381750"/>
            <a:ext cx="2895600" cy="476250"/>
          </a:xfrm>
          <a:prstGeom prst="rect">
            <a:avLst/>
          </a:prstGeom>
          <a:ln/>
        </p:spPr>
        <p:txBody>
          <a:bodyPr/>
          <a:lstStyle>
            <a:lvl1pPr>
              <a:defRPr>
                <a:solidFill>
                  <a:schemeClr val="tx1">
                    <a:lumMod val="75000"/>
                    <a:lumOff val="25000"/>
                  </a:schemeClr>
                </a:solidFill>
              </a:defRPr>
            </a:lvl1pPr>
          </a:lstStyle>
          <a:p>
            <a:pPr>
              <a:defRPr/>
            </a:pPr>
            <a:r>
              <a:rPr lang="en-US" dirty="0" smtClean="0"/>
              <a:t>MCOE Visit to PM TRADE</a:t>
            </a:r>
            <a:endParaRPr lang="en-US" dirty="0"/>
          </a:p>
        </p:txBody>
      </p:sp>
      <p:sp>
        <p:nvSpPr>
          <p:cNvPr id="6" name="Date Placeholder 5"/>
          <p:cNvSpPr>
            <a:spLocks noGrp="1" noChangeArrowheads="1"/>
          </p:cNvSpPr>
          <p:nvPr>
            <p:ph type="dt" sz="half" idx="12"/>
          </p:nvPr>
        </p:nvSpPr>
        <p:spPr>
          <a:xfrm>
            <a:off x="457200" y="6381750"/>
            <a:ext cx="2133600" cy="476250"/>
          </a:xfrm>
          <a:prstGeom prst="rect">
            <a:avLst/>
          </a:prstGeom>
          <a:ln/>
        </p:spPr>
        <p:txBody>
          <a:bodyPr/>
          <a:lstStyle>
            <a:lvl1pPr>
              <a:defRPr>
                <a:solidFill>
                  <a:schemeClr val="tx1">
                    <a:lumMod val="75000"/>
                    <a:lumOff val="25000"/>
                  </a:schemeClr>
                </a:solidFill>
              </a:defRPr>
            </a:lvl1pPr>
          </a:lstStyle>
          <a:p>
            <a:pPr>
              <a:defRPr/>
            </a:pPr>
            <a:r>
              <a:rPr lang="en-US" dirty="0" smtClean="0"/>
              <a:t>26 November 2013</a:t>
            </a:r>
            <a:endParaRPr lang="en-US" dirty="0"/>
          </a:p>
        </p:txBody>
      </p:sp>
    </p:spTree>
    <p:extLst>
      <p:ext uri="{BB962C8B-B14F-4D97-AF65-F5344CB8AC3E}">
        <p14:creationId xmlns:p14="http://schemas.microsoft.com/office/powerpoint/2010/main" val="143082287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60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55731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1" smtClean="0">
                <a:solidFill>
                  <a:prstClr val="black"/>
                </a:solidFill>
              </a:rPr>
              <a:pPr>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Tree>
    <p:extLst>
      <p:ext uri="{BB962C8B-B14F-4D97-AF65-F5344CB8AC3E}">
        <p14:creationId xmlns:p14="http://schemas.microsoft.com/office/powerpoint/2010/main" val="28686875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44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1" smtClean="0">
                <a:solidFill>
                  <a:prstClr val="black"/>
                </a:solidFill>
              </a:rPr>
              <a:pPr>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Tree>
    <p:extLst>
      <p:ext uri="{BB962C8B-B14F-4D97-AF65-F5344CB8AC3E}">
        <p14:creationId xmlns:p14="http://schemas.microsoft.com/office/powerpoint/2010/main" val="23552947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97" y="-297"/>
            <a:ext cx="9144793" cy="6858594"/>
          </a:xfrm>
          <a:prstGeom prst="rect">
            <a:avLst/>
          </a:prstGeom>
        </p:spPr>
      </p:pic>
      <p:pic>
        <p:nvPicPr>
          <p:cNvPr id="13" name="Picture 9" descr="PM TRADE_color.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163" y="404813"/>
            <a:ext cx="625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469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5" name="Title 1"/>
          <p:cNvSpPr>
            <a:spLocks noGrp="1"/>
          </p:cNvSpPr>
          <p:nvPr userDrawn="1">
            <p:ph type="title"/>
          </p:nvPr>
        </p:nvSpPr>
        <p:spPr>
          <a:xfrm>
            <a:off x="914400" y="76201"/>
            <a:ext cx="7321062" cy="601088"/>
          </a:xfrm>
          <a:prstGeom prst="rect">
            <a:avLst/>
          </a:prstGeom>
        </p:spPr>
        <p:txBody>
          <a:bodyPr anchor="ct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990600"/>
            <a:ext cx="8229600" cy="5181600"/>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32804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0939614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914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86943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282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33754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337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413253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4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96554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498262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3703434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1" smtClean="0">
                <a:solidFill>
                  <a:prstClr val="black"/>
                </a:solidFill>
              </a:rPr>
              <a:pPr>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Tree>
    <p:extLst>
      <p:ext uri="{BB962C8B-B14F-4D97-AF65-F5344CB8AC3E}">
        <p14:creationId xmlns:p14="http://schemas.microsoft.com/office/powerpoint/2010/main" val="1216221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026745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392482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261154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0948921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58286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841464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46433603"/>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4786659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07816676"/>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0994742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9137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736054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723538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4961809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1" name="Text Placeholder 3"/>
          <p:cNvSpPr>
            <a:spLocks noGrp="1"/>
          </p:cNvSpPr>
          <p:nvPr>
            <p:ph type="body" sz="quarter" idx="10"/>
          </p:nvPr>
        </p:nvSpPr>
        <p:spPr>
          <a:xfrm>
            <a:off x="320040" y="1499755"/>
            <a:ext cx="8510016" cy="1776845"/>
          </a:xfrm>
          <a:prstGeom prst="rect">
            <a:avLst/>
          </a:prstGeom>
        </p:spPr>
        <p:txBody>
          <a:bodyPr/>
          <a:lstStyle>
            <a:lvl1pPr marL="0" indent="0">
              <a:buNone/>
              <a:defRPr sz="1400"/>
            </a:lvl1pPr>
            <a:lvl3pPr marL="0" indent="228600">
              <a:defRPr sz="1200"/>
            </a:lvl3pPr>
          </a:lstStyle>
          <a:p>
            <a:pPr lvl="0"/>
            <a:r>
              <a:rPr lang="en-US" dirty="0" smtClean="0"/>
              <a:t>Click to edit Master text styles</a:t>
            </a:r>
          </a:p>
          <a:p>
            <a:pPr lvl="2"/>
            <a:r>
              <a:rPr lang="en-US" dirty="0" smtClean="0"/>
              <a:t>Third level</a:t>
            </a:r>
          </a:p>
        </p:txBody>
      </p:sp>
      <p:sp>
        <p:nvSpPr>
          <p:cNvPr id="32" name="Text Placeholder 5"/>
          <p:cNvSpPr>
            <a:spLocks noGrp="1"/>
          </p:cNvSpPr>
          <p:nvPr>
            <p:ph type="body" sz="quarter" idx="11"/>
          </p:nvPr>
        </p:nvSpPr>
        <p:spPr>
          <a:xfrm>
            <a:off x="335973"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3" name="Text Placeholder 5"/>
          <p:cNvSpPr>
            <a:spLocks noGrp="1"/>
          </p:cNvSpPr>
          <p:nvPr>
            <p:ph type="body" sz="quarter" idx="12" hasCustomPrompt="1"/>
          </p:nvPr>
        </p:nvSpPr>
        <p:spPr>
          <a:xfrm>
            <a:off x="1374372" y="5279986"/>
            <a:ext cx="1737360"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34" name="Text Placeholder 5"/>
          <p:cNvSpPr>
            <a:spLocks noGrp="1"/>
          </p:cNvSpPr>
          <p:nvPr>
            <p:ph type="body" sz="quarter" idx="13"/>
          </p:nvPr>
        </p:nvSpPr>
        <p:spPr>
          <a:xfrm>
            <a:off x="3199707" y="5264589"/>
            <a:ext cx="2788920" cy="1088136"/>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5" name="Text Placeholder 5"/>
          <p:cNvSpPr>
            <a:spLocks noGrp="1"/>
          </p:cNvSpPr>
          <p:nvPr>
            <p:ph type="body" sz="quarter" idx="14"/>
          </p:nvPr>
        </p:nvSpPr>
        <p:spPr>
          <a:xfrm>
            <a:off x="6050280" y="5382492"/>
            <a:ext cx="2779776" cy="960120"/>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6" name="Text Placeholder 5"/>
          <p:cNvSpPr>
            <a:spLocks noGrp="1"/>
          </p:cNvSpPr>
          <p:nvPr>
            <p:ph type="body" sz="quarter" idx="15"/>
          </p:nvPr>
        </p:nvSpPr>
        <p:spPr>
          <a:xfrm>
            <a:off x="3199707" y="3702627"/>
            <a:ext cx="2788920" cy="1243584"/>
          </a:xfrm>
          <a:prstGeom prst="rect">
            <a:avLst/>
          </a:prstGeom>
        </p:spPr>
        <p:txBody>
          <a:bodyPr/>
          <a:lstStyle>
            <a:lvl1pPr marL="0" indent="0">
              <a:buFontTx/>
              <a:buNone/>
              <a:defRPr sz="1200"/>
            </a:lvl1pPr>
            <a:lvl2pPr>
              <a:defRPr sz="1200"/>
            </a:lvl2pPr>
            <a:lvl3pPr marL="0" indent="176213">
              <a:defRPr sz="1200"/>
            </a:lvl3pPr>
            <a:lvl4pPr>
              <a:defRPr sz="1200"/>
            </a:lvl4pPr>
            <a:lvl5pPr>
              <a:defRPr sz="1200"/>
            </a:lvl5pPr>
          </a:lstStyle>
          <a:p>
            <a:pPr lvl="0"/>
            <a:r>
              <a:rPr lang="en-US" dirty="0" smtClean="0"/>
              <a:t>Click to edit Master text styles</a:t>
            </a:r>
          </a:p>
          <a:p>
            <a:pPr lvl="2"/>
            <a:r>
              <a:rPr lang="en-US" dirty="0" smtClean="0"/>
              <a:t>Second level</a:t>
            </a:r>
          </a:p>
        </p:txBody>
      </p:sp>
      <p:sp>
        <p:nvSpPr>
          <p:cNvPr id="37" name="TextBox 36"/>
          <p:cNvSpPr txBox="1"/>
          <p:nvPr userDrawn="1"/>
        </p:nvSpPr>
        <p:spPr>
          <a:xfrm>
            <a:off x="354495" y="5279986"/>
            <a:ext cx="1005840" cy="184666"/>
          </a:xfrm>
          <a:prstGeom prst="rect">
            <a:avLst/>
          </a:prstGeom>
          <a:noFill/>
        </p:spPr>
        <p:txBody>
          <a:bodyPr wrap="square" lIns="0" tIns="0" rIns="0" bIns="0" rtlCol="0">
            <a:spAutoFit/>
          </a:bodyPr>
          <a:lstStyle/>
          <a:p>
            <a:r>
              <a:rPr lang="en-US" sz="1200" b="1" dirty="0" smtClean="0">
                <a:solidFill>
                  <a:prstClr val="black"/>
                </a:solidFill>
              </a:rPr>
              <a:t>Organization:</a:t>
            </a:r>
          </a:p>
        </p:txBody>
      </p:sp>
      <p:sp>
        <p:nvSpPr>
          <p:cNvPr id="38" name="TextBox 37"/>
          <p:cNvSpPr txBox="1"/>
          <p:nvPr userDrawn="1"/>
        </p:nvSpPr>
        <p:spPr>
          <a:xfrm>
            <a:off x="354495" y="5492020"/>
            <a:ext cx="548640" cy="184666"/>
          </a:xfrm>
          <a:prstGeom prst="rect">
            <a:avLst/>
          </a:prstGeom>
          <a:noFill/>
        </p:spPr>
        <p:txBody>
          <a:bodyPr wrap="square" lIns="0" tIns="0" rIns="0" bIns="0" rtlCol="0">
            <a:spAutoFit/>
          </a:bodyPr>
          <a:lstStyle/>
          <a:p>
            <a:r>
              <a:rPr lang="en-US" sz="1200" b="1" dirty="0" smtClean="0">
                <a:solidFill>
                  <a:prstClr val="black"/>
                </a:solidFill>
              </a:rPr>
              <a:t>Phone:</a:t>
            </a:r>
          </a:p>
        </p:txBody>
      </p:sp>
      <p:sp>
        <p:nvSpPr>
          <p:cNvPr id="39" name="TextBox 38"/>
          <p:cNvSpPr txBox="1"/>
          <p:nvPr userDrawn="1"/>
        </p:nvSpPr>
        <p:spPr>
          <a:xfrm>
            <a:off x="354495" y="5818568"/>
            <a:ext cx="457200" cy="184666"/>
          </a:xfrm>
          <a:prstGeom prst="rect">
            <a:avLst/>
          </a:prstGeom>
          <a:noFill/>
        </p:spPr>
        <p:txBody>
          <a:bodyPr wrap="square" lIns="0" tIns="0" rIns="0" bIns="0" rtlCol="0">
            <a:spAutoFit/>
          </a:bodyPr>
          <a:lstStyle/>
          <a:p>
            <a:r>
              <a:rPr lang="en-US" sz="1200" b="1" dirty="0" smtClean="0">
                <a:solidFill>
                  <a:prstClr val="black"/>
                </a:solidFill>
              </a:rPr>
              <a:t>Email:</a:t>
            </a:r>
          </a:p>
        </p:txBody>
      </p:sp>
      <p:sp>
        <p:nvSpPr>
          <p:cNvPr id="40" name="Text Placeholder 5"/>
          <p:cNvSpPr>
            <a:spLocks noGrp="1"/>
          </p:cNvSpPr>
          <p:nvPr>
            <p:ph type="body" sz="quarter" idx="17" hasCustomPrompt="1"/>
          </p:nvPr>
        </p:nvSpPr>
        <p:spPr>
          <a:xfrm>
            <a:off x="911088" y="5492020"/>
            <a:ext cx="2203704" cy="18288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1" name="Text Placeholder 5"/>
          <p:cNvSpPr>
            <a:spLocks noGrp="1"/>
          </p:cNvSpPr>
          <p:nvPr>
            <p:ph type="body" sz="quarter" idx="18" hasCustomPrompt="1"/>
          </p:nvPr>
        </p:nvSpPr>
        <p:spPr>
          <a:xfrm>
            <a:off x="838200" y="5818568"/>
            <a:ext cx="2286000" cy="457200"/>
          </a:xfrm>
          <a:prstGeom prst="rect">
            <a:avLst/>
          </a:prstGeom>
        </p:spPr>
        <p:txBody>
          <a:bodyPr lIns="0" tIns="0" rIns="0" bIns="0"/>
          <a:lstStyle>
            <a:lvl1pPr marL="0" indent="0">
              <a:spcBef>
                <a:spcPts val="0"/>
              </a:spcBef>
              <a:spcAft>
                <a:spcPts val="600"/>
              </a:spcAft>
              <a:buFontTx/>
              <a:buNone/>
              <a:defRPr sz="1200" b="0" baseline="0"/>
            </a:lvl1pPr>
            <a:lvl2pPr>
              <a:defRPr sz="1200"/>
            </a:lvl2pPr>
            <a:lvl3pPr marL="0" indent="0">
              <a:spcBef>
                <a:spcPts val="0"/>
              </a:spcBef>
              <a:spcAft>
                <a:spcPts val="600"/>
              </a:spcAft>
              <a:buNone/>
              <a:defRPr sz="1200" b="1"/>
            </a:lvl3pPr>
            <a:lvl4pPr>
              <a:defRPr sz="1200"/>
            </a:lvl4pPr>
            <a:lvl5pPr>
              <a:defRPr sz="1200"/>
            </a:lvl5pPr>
          </a:lstStyle>
          <a:p>
            <a:pPr lvl="0"/>
            <a:r>
              <a:rPr lang="en-US" dirty="0" smtClean="0"/>
              <a:t> </a:t>
            </a:r>
          </a:p>
        </p:txBody>
      </p:sp>
      <p:sp>
        <p:nvSpPr>
          <p:cNvPr id="42" name="Title 1"/>
          <p:cNvSpPr>
            <a:spLocks noGrp="1"/>
          </p:cNvSpPr>
          <p:nvPr>
            <p:ph type="title"/>
          </p:nvPr>
        </p:nvSpPr>
        <p:spPr>
          <a:xfrm>
            <a:off x="1295400" y="510801"/>
            <a:ext cx="7696200" cy="562927"/>
          </a:xfrm>
          <a:prstGeom prst="rect">
            <a:avLst/>
          </a:prstGeom>
        </p:spPr>
        <p:txBody>
          <a:bodyPr anchor="ctr"/>
          <a:lstStyle>
            <a:lvl1pPr>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7267824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8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08578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8" name="Picture 1"/>
          <p:cNvPicPr>
            <a:picLocks noChangeAspect="1" noChangeArrowheads="1"/>
          </p:cNvPicPr>
          <p:nvPr userDrawn="1"/>
        </p:nvPicPr>
        <p:blipFill>
          <a:blip r:embed="rId2" cstate="print"/>
          <a:srcRect t="6911"/>
          <a:stretch>
            <a:fillRect/>
          </a:stretch>
        </p:blipFill>
        <p:spPr bwMode="auto">
          <a:xfrm>
            <a:off x="7419975" y="6471187"/>
            <a:ext cx="1685925" cy="386813"/>
          </a:xfrm>
          <a:prstGeom prst="rect">
            <a:avLst/>
          </a:prstGeom>
          <a:noFill/>
          <a:ln w="9525">
            <a:noFill/>
            <a:miter lim="800000"/>
            <a:headEnd/>
            <a:tailEnd/>
          </a:ln>
        </p:spPr>
      </p:pic>
      <p:sp>
        <p:nvSpPr>
          <p:cNvPr id="8" name="Rectangle 7"/>
          <p:cNvSpPr/>
          <p:nvPr userDrawn="1"/>
        </p:nvSpPr>
        <p:spPr bwMode="auto">
          <a:xfrm>
            <a:off x="999653" y="792161"/>
            <a:ext cx="7075284" cy="72381"/>
          </a:xfrm>
          <a:prstGeom prst="rect">
            <a:avLst/>
          </a:prstGeom>
          <a:solidFill>
            <a:srgbClr val="E5CB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solidFill>
                <a:prstClr val="white"/>
              </a:solidFill>
            </a:endParaRPr>
          </a:p>
        </p:txBody>
      </p:sp>
      <p:sp>
        <p:nvSpPr>
          <p:cNvPr id="9" name="Rectangle 6"/>
          <p:cNvSpPr txBox="1">
            <a:spLocks noChangeArrowheads="1"/>
          </p:cNvSpPr>
          <p:nvPr userDrawn="1"/>
        </p:nvSpPr>
        <p:spPr bwMode="auto">
          <a:xfrm>
            <a:off x="5771981" y="6548056"/>
            <a:ext cx="1676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1" smtClean="0">
                <a:solidFill>
                  <a:prstClr val="black"/>
                </a:solidFill>
              </a:rPr>
              <a:pPr>
                <a:defRPr/>
              </a:pPr>
              <a:t>‹#›</a:t>
            </a:fld>
            <a:endParaRPr lang="en-US" sz="1100" b="1" dirty="0">
              <a:solidFill>
                <a:prstClr val="black"/>
              </a:solidFill>
            </a:endParaRPr>
          </a:p>
        </p:txBody>
      </p:sp>
      <p:sp>
        <p:nvSpPr>
          <p:cNvPr id="15" name="Title 1"/>
          <p:cNvSpPr>
            <a:spLocks noGrp="1"/>
          </p:cNvSpPr>
          <p:nvPr userDrawn="1">
            <p:ph type="title"/>
          </p:nvPr>
        </p:nvSpPr>
        <p:spPr>
          <a:xfrm>
            <a:off x="980768" y="193574"/>
            <a:ext cx="7152967" cy="486697"/>
          </a:xfrm>
          <a:prstGeom prst="rect">
            <a:avLst/>
          </a:prstGeom>
        </p:spPr>
        <p:txBody>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16" name="Content Placeholder 2"/>
          <p:cNvSpPr>
            <a:spLocks noGrp="1"/>
          </p:cNvSpPr>
          <p:nvPr userDrawn="1">
            <p:ph idx="1"/>
          </p:nvPr>
        </p:nvSpPr>
        <p:spPr>
          <a:xfrm>
            <a:off x="457200" y="1165134"/>
            <a:ext cx="8229600" cy="4525963"/>
          </a:xfrm>
          <a:prstGeom prst="rect">
            <a:avLst/>
          </a:prstGeom>
        </p:spPr>
        <p:txBody>
          <a:bodyPr/>
          <a:lstStyle>
            <a:lvl1pPr marL="287338" indent="-287338">
              <a:buFont typeface="Arial" pitchFamily="34" charset="0"/>
              <a:buChar char="•"/>
              <a:tabLst/>
              <a:defRPr lang="en-US" sz="2400" kern="1200" dirty="0" smtClean="0">
                <a:solidFill>
                  <a:schemeClr val="tx1"/>
                </a:solidFill>
                <a:latin typeface="Arial" pitchFamily="34" charset="0"/>
                <a:ea typeface="+mn-ea"/>
                <a:cs typeface="Arial" pitchFamily="34" charset="0"/>
              </a:defRPr>
            </a:lvl1pPr>
            <a:lvl2pPr marL="627063" indent="-169863">
              <a:buFont typeface="Arial" pitchFamily="34" charset="0"/>
              <a:buChar char="−"/>
              <a:defRPr lang="en-US" sz="2000" kern="1200" dirty="0" smtClean="0">
                <a:solidFill>
                  <a:schemeClr val="tx1"/>
                </a:solidFill>
                <a:latin typeface="Arial" pitchFamily="34" charset="0"/>
                <a:ea typeface="+mn-ea"/>
                <a:cs typeface="Arial" pitchFamily="34" charset="0"/>
              </a:defRPr>
            </a:lvl2pPr>
            <a:lvl3pPr>
              <a:buFont typeface="Arial" pitchFamily="34" charset="0"/>
              <a:buChar char="•"/>
              <a:defRPr lang="en-US" sz="1800" kern="1200" dirty="0" smtClean="0">
                <a:solidFill>
                  <a:schemeClr val="tx1"/>
                </a:solidFill>
                <a:latin typeface="+mn-lt"/>
                <a:ea typeface="+mn-ea"/>
                <a:cs typeface="+mn-cs"/>
              </a:defRPr>
            </a:lvl3pPr>
            <a:lvl4pPr>
              <a:buFont typeface="Arial" pitchFamily="34" charset="0"/>
              <a:buChar char="−"/>
              <a:defRPr lang="en-US" sz="1600" kern="1200" dirty="0" smtClean="0">
                <a:solidFill>
                  <a:schemeClr val="tx1"/>
                </a:solidFill>
                <a:latin typeface="+mn-lt"/>
                <a:ea typeface="+mn-ea"/>
                <a:cs typeface="+mn-cs"/>
              </a:defRPr>
            </a:lvl4pPr>
            <a:lvl5pPr>
              <a:defRPr lang="en-US" sz="1600" kern="12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16899" y="6522145"/>
            <a:ext cx="3207774" cy="307777"/>
          </a:xfrm>
          <a:prstGeom prst="rect">
            <a:avLst/>
          </a:prstGeom>
          <a:noFill/>
        </p:spPr>
        <p:txBody>
          <a:bodyPr wrap="square" rtlCol="0" anchor="ctr" anchorCtr="0">
            <a:spAutoFit/>
          </a:bodyPr>
          <a:lstStyle/>
          <a:p>
            <a:pPr fontAlgn="base">
              <a:spcBef>
                <a:spcPct val="0"/>
              </a:spcBef>
              <a:spcAft>
                <a:spcPct val="0"/>
              </a:spcAft>
            </a:pPr>
            <a:r>
              <a:rPr lang="en-US" sz="1400" b="1" i="1" dirty="0" smtClean="0">
                <a:solidFill>
                  <a:prstClr val="black"/>
                </a:solidFill>
                <a:cs typeface="Arial" charset="0"/>
              </a:rPr>
              <a:t>America’s Force of Decisive Action</a:t>
            </a:r>
          </a:p>
        </p:txBody>
      </p:sp>
      <p:cxnSp>
        <p:nvCxnSpPr>
          <p:cNvPr id="11" name="Straight Connector 10"/>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descr="USARMY_2D.png"/>
          <p:cNvPicPr>
            <a:picLocks noChangeAspect="1"/>
          </p:cNvPicPr>
          <p:nvPr userDrawn="1"/>
        </p:nvPicPr>
        <p:blipFill>
          <a:blip r:embed="rId3" cstate="print">
            <a:clrChange>
              <a:clrFrom>
                <a:srgbClr val="FFFFFF"/>
              </a:clrFrom>
              <a:clrTo>
                <a:srgbClr val="FFFFFF">
                  <a:alpha val="0"/>
                </a:srgbClr>
              </a:clrTo>
            </a:clrChange>
          </a:blip>
          <a:srcRect l="26716" t="14431" r="23842" b="19843"/>
          <a:stretch>
            <a:fillRect/>
          </a:stretch>
        </p:blipFill>
        <p:spPr>
          <a:xfrm>
            <a:off x="192304" y="136525"/>
            <a:ext cx="675131" cy="822325"/>
          </a:xfrm>
          <a:prstGeom prst="rect">
            <a:avLst/>
          </a:prstGeom>
        </p:spPr>
      </p:pic>
      <p:pic>
        <p:nvPicPr>
          <p:cNvPr id="14" name="Picture 13" descr="alpha_omega_logo_102111.png"/>
          <p:cNvPicPr>
            <a:picLocks noChangeAspect="1"/>
          </p:cNvPicPr>
          <p:nvPr userDrawn="1"/>
        </p:nvPicPr>
        <p:blipFill>
          <a:blip r:embed="rId4" cstate="print"/>
          <a:stretch>
            <a:fillRect/>
          </a:stretch>
        </p:blipFill>
        <p:spPr>
          <a:xfrm>
            <a:off x="8247183" y="238124"/>
            <a:ext cx="760932" cy="663576"/>
          </a:xfrm>
          <a:prstGeom prst="rect">
            <a:avLst/>
          </a:prstGeom>
        </p:spPr>
      </p:pic>
    </p:spTree>
    <p:extLst>
      <p:ext uri="{BB962C8B-B14F-4D97-AF65-F5344CB8AC3E}">
        <p14:creationId xmlns:p14="http://schemas.microsoft.com/office/powerpoint/2010/main" val="31501445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501650" y="1440382"/>
            <a:ext cx="8132763" cy="4806431"/>
          </a:xfrm>
          <a:prstGeom prst="rect">
            <a:avLst/>
          </a:prstGeom>
        </p:spPr>
        <p:txBody>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239751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283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0.xml"/><Relationship Id="rId1" Type="http://schemas.openxmlformats.org/officeDocument/2006/relationships/slideLayout" Target="../slideLayouts/slideLayout24.xml"/><Relationship Id="rId4" Type="http://schemas.openxmlformats.org/officeDocument/2006/relationships/image" Target="../media/image20.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25.xml"/><Relationship Id="rId4" Type="http://schemas.openxmlformats.org/officeDocument/2006/relationships/image" Target="../media/image2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slideLayout" Target="../slideLayouts/slideLayout28.xml"/><Relationship Id="rId7" Type="http://schemas.openxmlformats.org/officeDocument/2006/relationships/theme" Target="../theme/theme1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2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34.xml"/><Relationship Id="rId7" Type="http://schemas.openxmlformats.org/officeDocument/2006/relationships/theme" Target="../theme/theme1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4.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28.png"/><Relationship Id="rId3" Type="http://schemas.openxmlformats.org/officeDocument/2006/relationships/slideLayout" Target="../slideLayouts/slideLayout40.xml"/><Relationship Id="rId7" Type="http://schemas.openxmlformats.org/officeDocument/2006/relationships/theme" Target="../theme/theme14.xml"/><Relationship Id="rId12" Type="http://schemas.openxmlformats.org/officeDocument/2006/relationships/image" Target="../media/image27.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26.png"/><Relationship Id="rId5" Type="http://schemas.openxmlformats.org/officeDocument/2006/relationships/slideLayout" Target="../slideLayouts/slideLayout42.xm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slideLayout" Target="../slideLayouts/slideLayout41.xml"/><Relationship Id="rId9" Type="http://schemas.openxmlformats.org/officeDocument/2006/relationships/image" Target="../media/image10.png"/><Relationship Id="rId14"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16.xml"/><Relationship Id="rId7"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6.xml"/><Relationship Id="rId1" Type="http://schemas.openxmlformats.org/officeDocument/2006/relationships/slideLayout" Target="../slideLayouts/slideLayout20.xml"/><Relationship Id="rId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21.xml"/><Relationship Id="rId4" Type="http://schemas.openxmlformats.org/officeDocument/2006/relationships/image" Target="../media/image15.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theme" Target="../theme/theme8.xml"/><Relationship Id="rId1" Type="http://schemas.openxmlformats.org/officeDocument/2006/relationships/slideLayout" Target="../slideLayouts/slideLayout22.xml"/><Relationship Id="rId4" Type="http://schemas.openxmlformats.org/officeDocument/2006/relationships/image" Target="../media/image1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9.xml"/><Relationship Id="rId1" Type="http://schemas.openxmlformats.org/officeDocument/2006/relationships/slideLayout" Target="../slideLayouts/slideLayout23.xml"/><Relationship Id="rId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8" name="Group 47"/>
          <p:cNvGrpSpPr/>
          <p:nvPr userDrawn="1"/>
        </p:nvGrpSpPr>
        <p:grpSpPr>
          <a:xfrm>
            <a:off x="1257664" y="4734197"/>
            <a:ext cx="6628671" cy="774648"/>
            <a:chOff x="1281424" y="4888667"/>
            <a:chExt cx="6628671" cy="774648"/>
          </a:xfrm>
        </p:grpSpPr>
        <p:sp>
          <p:nvSpPr>
            <p:cNvPr id="49" name="TextBox 48"/>
            <p:cNvSpPr txBox="1"/>
            <p:nvPr/>
          </p:nvSpPr>
          <p:spPr>
            <a:xfrm>
              <a:off x="1281424" y="4888667"/>
              <a:ext cx="6601512" cy="323165"/>
            </a:xfrm>
            <a:prstGeom prst="rect">
              <a:avLst/>
            </a:prstGeom>
            <a:noFill/>
          </p:spPr>
          <p:txBody>
            <a:bodyPr wrap="square" rtlCol="0">
              <a:spAutoFit/>
            </a:bodyPr>
            <a:lstStyle/>
            <a:p>
              <a:pPr algn="ctr"/>
              <a:r>
                <a:rPr lang="en-US" sz="1500" b="1" dirty="0" smtClean="0">
                  <a:latin typeface="Century Gothic" panose="020B0502020202020204" pitchFamily="34" charset="0"/>
                  <a:ea typeface="Tahoma" panose="020B0604030504040204" pitchFamily="34" charset="0"/>
                  <a:cs typeface="Tahoma" panose="020B0604030504040204" pitchFamily="34" charset="0"/>
                </a:rPr>
                <a:t>14-15 JUNE 2016</a:t>
              </a:r>
              <a:endParaRPr lang="en-US" sz="1500" b="1" dirty="0">
                <a:latin typeface="Century Gothic" panose="020B0502020202020204" pitchFamily="34" charset="0"/>
                <a:ea typeface="Tahoma" panose="020B0604030504040204" pitchFamily="34" charset="0"/>
                <a:cs typeface="Tahoma" panose="020B0604030504040204" pitchFamily="34" charset="0"/>
              </a:endParaRPr>
            </a:p>
          </p:txBody>
        </p:sp>
        <p:sp>
          <p:nvSpPr>
            <p:cNvPr id="50" name="TextBox 49"/>
            <p:cNvSpPr txBox="1"/>
            <p:nvPr/>
          </p:nvSpPr>
          <p:spPr>
            <a:xfrm>
              <a:off x="1308583" y="5149033"/>
              <a:ext cx="6601512" cy="276999"/>
            </a:xfrm>
            <a:prstGeom prst="rect">
              <a:avLst/>
            </a:prstGeom>
            <a:noFill/>
          </p:spPr>
          <p:txBody>
            <a:bodyPr wrap="square" rtlCol="0">
              <a:spAutoFit/>
            </a:bodyPr>
            <a:lstStyle/>
            <a:p>
              <a:pPr algn="ctr"/>
              <a:r>
                <a:rPr lang="en-US" sz="1200" b="1" spc="300" dirty="0" smtClean="0">
                  <a:latin typeface="Century Gothic" panose="020B0502020202020204" pitchFamily="34" charset="0"/>
                  <a:ea typeface="Tahoma" panose="020B0604030504040204" pitchFamily="34" charset="0"/>
                  <a:cs typeface="Tahoma" panose="020B0604030504040204" pitchFamily="34" charset="0"/>
                </a:rPr>
                <a:t>Rosen Centre</a:t>
              </a:r>
              <a:endParaRPr lang="en-US" sz="1200" b="1" spc="300" dirty="0">
                <a:latin typeface="Century Gothic" panose="020B0502020202020204" pitchFamily="34" charset="0"/>
                <a:ea typeface="Tahoma" panose="020B0604030504040204" pitchFamily="34" charset="0"/>
                <a:cs typeface="Tahoma" panose="020B0604030504040204" pitchFamily="34" charset="0"/>
              </a:endParaRPr>
            </a:p>
          </p:txBody>
        </p:sp>
        <p:sp>
          <p:nvSpPr>
            <p:cNvPr id="51" name="TextBox 50"/>
            <p:cNvSpPr txBox="1"/>
            <p:nvPr/>
          </p:nvSpPr>
          <p:spPr>
            <a:xfrm>
              <a:off x="1308583" y="5386316"/>
              <a:ext cx="6601512" cy="276999"/>
            </a:xfrm>
            <a:prstGeom prst="rect">
              <a:avLst/>
            </a:prstGeom>
            <a:noFill/>
          </p:spPr>
          <p:txBody>
            <a:bodyPr wrap="square" rtlCol="0">
              <a:spAutoFit/>
            </a:bodyPr>
            <a:lstStyle/>
            <a:p>
              <a:pPr algn="ctr"/>
              <a:r>
                <a:rPr lang="en-US" sz="1200" spc="300" dirty="0" smtClean="0">
                  <a:latin typeface="Century Gothic" panose="020B0502020202020204" pitchFamily="34" charset="0"/>
                  <a:ea typeface="Tahoma" panose="020B0604030504040204" pitchFamily="34" charset="0"/>
                  <a:cs typeface="Tahoma" panose="020B0604030504040204" pitchFamily="34" charset="0"/>
                </a:rPr>
                <a:t>Orlando, FL</a:t>
              </a:r>
              <a:endParaRPr lang="en-US" sz="1200" spc="300" dirty="0">
                <a:latin typeface="Century Gothic" panose="020B050202020202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28113833"/>
      </p:ext>
    </p:extLst>
  </p:cSld>
  <p:clrMap bg1="lt1" tx1="dk1" bg2="lt2" tx2="dk2" accent1="accent1" accent2="accent2" accent3="accent3" accent4="accent4" accent5="accent5" accent6="accent6" hlink="hlink" folHlink="folHlink"/>
  <p:sldLayoutIdLst>
    <p:sldLayoutId id="2147483675" r:id="rId1"/>
    <p:sldLayoutId id="2147483710"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2941E-E843-4CD4-82FC-F560238F4C17}" type="datetimeFigureOut">
              <a:rPr lang="en-US" smtClean="0"/>
              <a:t>6/21/2016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56E11-A5ED-4817-9B2A-E41344BBFA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1" y="953"/>
            <a:ext cx="9142725" cy="6857043"/>
          </a:xfrm>
          <a:prstGeom prst="rect">
            <a:avLst/>
          </a:prstGeom>
        </p:spPr>
      </p:pic>
      <p:pic>
        <p:nvPicPr>
          <p:cNvPr id="8"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14456" y="5724887"/>
            <a:ext cx="1003735" cy="82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2556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0" smtClean="0">
                <a:solidFill>
                  <a:prstClr val="black"/>
                </a:solidFill>
                <a:latin typeface="Arial Narrow" panose="020B0606020202030204" pitchFamily="34" charset="0"/>
              </a:rPr>
              <a:pPr>
                <a:defRPr/>
              </a:pPr>
              <a:t>‹#›</a:t>
            </a:fld>
            <a:endParaRPr lang="en-US" sz="1100" b="0" dirty="0">
              <a:solidFill>
                <a:prstClr val="black"/>
              </a:solidFill>
              <a:latin typeface="Arial Narrow" panose="020B0606020202030204" pitchFamily="34" charset="0"/>
            </a:endParaRPr>
          </a:p>
        </p:txBody>
      </p:sp>
      <p:pic>
        <p:nvPicPr>
          <p:cNvPr id="5"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88563" y="417872"/>
            <a:ext cx="907403" cy="74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019365"/>
      </p:ext>
    </p:extLst>
  </p:cSld>
  <p:clrMap bg1="lt1" tx1="dk1" bg2="lt2" tx2="dk2" accent1="accent1" accent2="accent2" accent3="accent3" accent4="accent4" accent5="accent5" accent6="accent6" hlink="hlink" folHlink="folHlink"/>
  <p:sldLayoutIdLst>
    <p:sldLayoutId id="2147483706"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BCF9F-829B-4BC4-A1B4-86F60E281684}" type="datetimeFigureOut">
              <a:rPr lang="en-US" smtClean="0"/>
              <a:t>6/21/2016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A11E3-5DF2-4A1E-9A09-A426655D1C83}" type="slidenum">
              <a:rPr lang="en-US" smtClean="0"/>
              <a:t>‹#›</a:t>
            </a:fld>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71" y="952"/>
            <a:ext cx="9142725" cy="6857043"/>
          </a:xfrm>
          <a:prstGeom prst="rect">
            <a:avLst/>
          </a:prstGeom>
        </p:spPr>
      </p:pic>
      <p:pic>
        <p:nvPicPr>
          <p:cNvPr id="8" name="Pictur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94210" y="5675584"/>
            <a:ext cx="1229988" cy="95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894943"/>
      </p:ext>
    </p:extLst>
  </p:cSld>
  <p:clrMap bg1="lt1" tx1="dk1" bg2="lt2" tx2="dk2" accent1="accent1" accent2="accent2" accent3="accent3" accent4="accent4" accent5="accent5" accent6="accent6" hlink="hlink" folHlink="folHlink"/>
  <p:sldLayoutIdLst>
    <p:sldLayoutId id="2147483695" r:id="rId1"/>
    <p:sldLayoutId id="2147483765" r:id="rId2"/>
    <p:sldLayoutId id="2147483766" r:id="rId3"/>
    <p:sldLayoutId id="2147483767" r:id="rId4"/>
    <p:sldLayoutId id="2147483768" r:id="rId5"/>
    <p:sldLayoutId id="21474837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0" smtClean="0">
                <a:solidFill>
                  <a:prstClr val="black"/>
                </a:solidFill>
                <a:latin typeface="Arial Narrow" panose="020B0606020202030204" pitchFamily="34" charset="0"/>
              </a:rPr>
              <a:pPr>
                <a:defRPr/>
              </a:pPr>
              <a:t>‹#›</a:t>
            </a:fld>
            <a:endParaRPr lang="en-US" sz="1100" b="0" dirty="0">
              <a:solidFill>
                <a:prstClr val="black"/>
              </a:solidFill>
              <a:latin typeface="Arial Narrow" panose="020B0606020202030204" pitchFamily="34" charset="0"/>
            </a:endParaRPr>
          </a:p>
        </p:txBody>
      </p:sp>
      <p:pic>
        <p:nvPicPr>
          <p:cNvPr id="5" name="Picture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86116" y="428201"/>
            <a:ext cx="1037266" cy="8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453386"/>
      </p:ext>
    </p:extLst>
  </p:cSld>
  <p:clrMap bg1="lt1" tx1="dk1" bg2="lt2" tx2="dk2" accent1="accent1" accent2="accent2" accent3="accent3" accent4="accent4" accent5="accent5" accent6="accent6" hlink="hlink" folHlink="folHlink"/>
  <p:sldLayoutIdLst>
    <p:sldLayoutId id="2147483708" r:id="rId1"/>
    <p:sldLayoutId id="2147483719" r:id="rId2"/>
    <p:sldLayoutId id="2147483720" r:id="rId3"/>
    <p:sldLayoutId id="2147483721" r:id="rId4"/>
    <p:sldLayoutId id="2147483722" r:id="rId5"/>
    <p:sldLayoutId id="2147483723"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1" smtClean="0">
                <a:solidFill>
                  <a:prstClr val="black"/>
                </a:solidFill>
                <a:latin typeface="Arial Narrow" panose="020B0606020202030204" pitchFamily="34" charset="0"/>
              </a:rPr>
              <a:pPr>
                <a:defRPr/>
              </a:pPr>
              <a:t>‹#›</a:t>
            </a:fld>
            <a:endParaRPr lang="en-US" sz="1100" b="1" dirty="0">
              <a:solidFill>
                <a:prstClr val="black"/>
              </a:solidFill>
              <a:latin typeface="Arial Narrow" panose="020B0606020202030204" pitchFamily="34" charset="0"/>
            </a:endParaRPr>
          </a:p>
        </p:txBody>
      </p:sp>
      <p:pic>
        <p:nvPicPr>
          <p:cNvPr id="4" name="Picture 9" descr="PM TRADE_colo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163" y="404813"/>
            <a:ext cx="625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descr="NavyBox1.png"/>
          <p:cNvPicPr>
            <a:picLocks noChangeAspect="1"/>
          </p:cNvPicPr>
          <p:nvPr userDrawn="1"/>
        </p:nvPicPr>
        <p:blipFill>
          <a:blip r:embed="rId10" cstate="print"/>
          <a:srcRect/>
          <a:stretch>
            <a:fillRect/>
          </a:stretch>
        </p:blipFill>
        <p:spPr bwMode="auto">
          <a:xfrm>
            <a:off x="5984875" y="3381375"/>
            <a:ext cx="2909888" cy="1635125"/>
          </a:xfrm>
          <a:prstGeom prst="rect">
            <a:avLst/>
          </a:prstGeom>
          <a:noFill/>
          <a:ln w="9525">
            <a:noFill/>
            <a:miter lim="800000"/>
            <a:headEnd/>
            <a:tailEnd/>
          </a:ln>
        </p:spPr>
      </p:pic>
      <p:pic>
        <p:nvPicPr>
          <p:cNvPr id="6" name="Picture 34" descr="NavyBox1.png"/>
          <p:cNvPicPr>
            <a:picLocks noChangeAspect="1"/>
          </p:cNvPicPr>
          <p:nvPr userDrawn="1"/>
        </p:nvPicPr>
        <p:blipFill>
          <a:blip r:embed="rId11" cstate="print"/>
          <a:srcRect/>
          <a:stretch>
            <a:fillRect/>
          </a:stretch>
        </p:blipFill>
        <p:spPr bwMode="auto">
          <a:xfrm>
            <a:off x="3128963" y="3386138"/>
            <a:ext cx="2909887" cy="1635125"/>
          </a:xfrm>
          <a:prstGeom prst="rect">
            <a:avLst/>
          </a:prstGeom>
          <a:noFill/>
          <a:ln w="9525">
            <a:noFill/>
            <a:miter lim="800000"/>
            <a:headEnd/>
            <a:tailEnd/>
          </a:ln>
        </p:spPr>
      </p:pic>
      <p:pic>
        <p:nvPicPr>
          <p:cNvPr id="7" name="Picture 38" descr="NavyBox1.png"/>
          <p:cNvPicPr>
            <a:picLocks noChangeAspect="1"/>
          </p:cNvPicPr>
          <p:nvPr userDrawn="1"/>
        </p:nvPicPr>
        <p:blipFill>
          <a:blip r:embed="rId12" cstate="print"/>
          <a:srcRect/>
          <a:stretch>
            <a:fillRect/>
          </a:stretch>
        </p:blipFill>
        <p:spPr bwMode="auto">
          <a:xfrm>
            <a:off x="5978525" y="4987925"/>
            <a:ext cx="2909888" cy="1406525"/>
          </a:xfrm>
          <a:prstGeom prst="rect">
            <a:avLst/>
          </a:prstGeom>
          <a:noFill/>
          <a:ln w="9525">
            <a:noFill/>
            <a:miter lim="800000"/>
            <a:headEnd/>
            <a:tailEnd/>
          </a:ln>
        </p:spPr>
      </p:pic>
      <p:pic>
        <p:nvPicPr>
          <p:cNvPr id="8" name="Picture 37" descr="NavyBox1.png"/>
          <p:cNvPicPr>
            <a:picLocks noChangeAspect="1"/>
          </p:cNvPicPr>
          <p:nvPr userDrawn="1"/>
        </p:nvPicPr>
        <p:blipFill>
          <a:blip r:embed="rId13" cstate="print"/>
          <a:srcRect/>
          <a:stretch>
            <a:fillRect/>
          </a:stretch>
        </p:blipFill>
        <p:spPr bwMode="auto">
          <a:xfrm>
            <a:off x="3122613" y="4994275"/>
            <a:ext cx="2909887" cy="1406525"/>
          </a:xfrm>
          <a:prstGeom prst="rect">
            <a:avLst/>
          </a:prstGeom>
          <a:noFill/>
          <a:ln w="9525">
            <a:noFill/>
            <a:miter lim="800000"/>
            <a:headEnd/>
            <a:tailEnd/>
          </a:ln>
        </p:spPr>
      </p:pic>
      <p:pic>
        <p:nvPicPr>
          <p:cNvPr id="9" name="Picture 36" descr="NavyBox1.png"/>
          <p:cNvPicPr>
            <a:picLocks noChangeAspect="1"/>
          </p:cNvPicPr>
          <p:nvPr userDrawn="1"/>
        </p:nvPicPr>
        <p:blipFill>
          <a:blip r:embed="rId14" cstate="print"/>
          <a:srcRect/>
          <a:stretch>
            <a:fillRect/>
          </a:stretch>
        </p:blipFill>
        <p:spPr bwMode="auto">
          <a:xfrm>
            <a:off x="266700" y="4992688"/>
            <a:ext cx="2909888" cy="1406525"/>
          </a:xfrm>
          <a:prstGeom prst="rect">
            <a:avLst/>
          </a:prstGeom>
          <a:noFill/>
          <a:ln w="9525">
            <a:noFill/>
            <a:miter lim="800000"/>
            <a:headEnd/>
            <a:tailEnd/>
          </a:ln>
        </p:spPr>
      </p:pic>
      <p:pic>
        <p:nvPicPr>
          <p:cNvPr id="10" name="Picture 33" descr="NavyBox1.png"/>
          <p:cNvPicPr>
            <a:picLocks noChangeAspect="1"/>
          </p:cNvPicPr>
          <p:nvPr userDrawn="1"/>
        </p:nvPicPr>
        <p:blipFill>
          <a:blip r:embed="rId15" cstate="print"/>
          <a:srcRect/>
          <a:stretch>
            <a:fillRect/>
          </a:stretch>
        </p:blipFill>
        <p:spPr bwMode="auto">
          <a:xfrm>
            <a:off x="273050" y="3384550"/>
            <a:ext cx="2909888" cy="1635125"/>
          </a:xfrm>
          <a:prstGeom prst="rect">
            <a:avLst/>
          </a:prstGeom>
          <a:noFill/>
          <a:ln w="9525">
            <a:noFill/>
            <a:miter lim="800000"/>
            <a:headEnd/>
            <a:tailEnd/>
          </a:ln>
        </p:spPr>
      </p:pic>
      <p:sp>
        <p:nvSpPr>
          <p:cNvPr id="11" name="Text Box 32"/>
          <p:cNvSpPr txBox="1">
            <a:spLocks noChangeArrowheads="1"/>
          </p:cNvSpPr>
          <p:nvPr userDrawn="1"/>
        </p:nvSpPr>
        <p:spPr bwMode="auto">
          <a:xfrm>
            <a:off x="336619" y="3735387"/>
            <a:ext cx="2770632" cy="259045"/>
          </a:xfrm>
          <a:prstGeom prst="rect">
            <a:avLst/>
          </a:prstGeom>
          <a:noFill/>
          <a:ln w="9525">
            <a:noFill/>
            <a:miter lim="800000"/>
            <a:headEnd/>
            <a:tailEnd/>
          </a:ln>
        </p:spPr>
        <p:txBody>
          <a:bodyPr>
            <a:spAutoFit/>
          </a:bodyPr>
          <a:lstStyle/>
          <a:p>
            <a:pPr defTabSz="457200" eaLnBrk="0" hangingPunct="0">
              <a:lnSpc>
                <a:spcPts val="1300"/>
              </a:lnSpc>
              <a:spcBef>
                <a:spcPts val="600"/>
              </a:spcBef>
              <a:defRPr/>
            </a:pPr>
            <a:r>
              <a:rPr lang="en-US" sz="1200" dirty="0">
                <a:solidFill>
                  <a:srgbClr val="000000"/>
                </a:solidFill>
                <a:ea typeface="Lucida Sans Unicode" pitchFamily="34" charset="0"/>
                <a:cs typeface="Lucida Sans Unicode" pitchFamily="34" charset="0"/>
              </a:rPr>
              <a:t> </a:t>
            </a: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12" name="Text Box 30"/>
          <p:cNvSpPr txBox="1">
            <a:spLocks noChangeArrowheads="1"/>
          </p:cNvSpPr>
          <p:nvPr userDrawn="1"/>
        </p:nvSpPr>
        <p:spPr bwMode="auto">
          <a:xfrm>
            <a:off x="3198813" y="3733800"/>
            <a:ext cx="2786062" cy="646331"/>
          </a:xfrm>
          <a:prstGeom prst="rect">
            <a:avLst/>
          </a:prstGeom>
          <a:noFill/>
          <a:ln w="9525">
            <a:noFill/>
            <a:miter lim="800000"/>
            <a:headEnd/>
            <a:tailEnd/>
          </a:ln>
        </p:spPr>
        <p:txBody>
          <a:bodyPr wrap="square">
            <a:spAutoFit/>
          </a:bodyPr>
          <a:lstStyle/>
          <a:p>
            <a:pPr defTabSz="457200" eaLnBrk="0" hangingPunct="0">
              <a:buFont typeface="Arial" pitchFamily="34" charset="0"/>
              <a:buNone/>
              <a:defRPr/>
            </a:pPr>
            <a:r>
              <a:rPr lang="en-US" sz="1200" dirty="0">
                <a:solidFill>
                  <a:srgbClr val="000000"/>
                </a:solidFill>
                <a:ea typeface="Lucida Sans Unicode" pitchFamily="34" charset="0"/>
                <a:cs typeface="Lucida Sans Unicode" pitchFamily="34" charset="0"/>
              </a:rPr>
              <a:t> </a:t>
            </a: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a:p>
            <a:pPr defTabSz="457200" eaLnBrk="0" hangingPunct="0">
              <a:buFontTx/>
              <a:buChar char="•"/>
              <a:defRPr/>
            </a:pPr>
            <a:endParaRPr lang="en-US" sz="1200" dirty="0">
              <a:solidFill>
                <a:srgbClr val="000000"/>
              </a:solidFill>
              <a:ea typeface="Lucida Sans Unicode" pitchFamily="34" charset="0"/>
              <a:cs typeface="Lucida Sans Unicode" pitchFamily="34" charset="0"/>
            </a:endParaRPr>
          </a:p>
          <a:p>
            <a:pPr defTabSz="457200" eaLnBrk="0" hangingPunct="0">
              <a:defRPr/>
            </a:pPr>
            <a:endParaRPr lang="en-US" sz="1200" dirty="0">
              <a:solidFill>
                <a:srgbClr val="000000"/>
              </a:solidFill>
              <a:ea typeface="Lucida Sans Unicode" pitchFamily="34" charset="0"/>
              <a:cs typeface="Lucida Sans Unicode" pitchFamily="34" charset="0"/>
            </a:endParaRPr>
          </a:p>
        </p:txBody>
      </p:sp>
      <p:sp>
        <p:nvSpPr>
          <p:cNvPr id="13" name="Rectangle 53"/>
          <p:cNvSpPr>
            <a:spLocks noChangeArrowheads="1"/>
          </p:cNvSpPr>
          <p:nvPr userDrawn="1"/>
        </p:nvSpPr>
        <p:spPr bwMode="auto">
          <a:xfrm>
            <a:off x="6032500" y="5464175"/>
            <a:ext cx="2835275" cy="276999"/>
          </a:xfrm>
          <a:prstGeom prst="rect">
            <a:avLst/>
          </a:prstGeom>
          <a:noFill/>
          <a:ln w="9525">
            <a:noFill/>
            <a:miter lim="800000"/>
            <a:headEnd/>
            <a:tailEnd/>
          </a:ln>
        </p:spPr>
        <p:txBody>
          <a:bodyPr wrap="square">
            <a:spAutoFit/>
          </a:bodyPr>
          <a:lstStyle/>
          <a:p>
            <a:pPr defTabSz="457200"/>
            <a:r>
              <a:rPr lang="en-US" sz="1200" dirty="0">
                <a:solidFill>
                  <a:srgbClr val="000000"/>
                </a:solidFill>
                <a:ea typeface="Lucida Sans Unicode" pitchFamily="34" charset="0"/>
                <a:cs typeface="Lucida Sans Unicode" pitchFamily="34" charset="0"/>
              </a:rPr>
              <a:t> </a:t>
            </a:r>
          </a:p>
        </p:txBody>
      </p:sp>
      <p:sp>
        <p:nvSpPr>
          <p:cNvPr id="14" name="Rectangle 53"/>
          <p:cNvSpPr>
            <a:spLocks noChangeArrowheads="1"/>
          </p:cNvSpPr>
          <p:nvPr userDrawn="1"/>
        </p:nvSpPr>
        <p:spPr bwMode="auto">
          <a:xfrm>
            <a:off x="6042853" y="5393430"/>
            <a:ext cx="2787650" cy="276999"/>
          </a:xfrm>
          <a:prstGeom prst="rect">
            <a:avLst/>
          </a:prstGeom>
          <a:noFill/>
          <a:ln w="9525">
            <a:noFill/>
            <a:miter lim="800000"/>
            <a:headEnd/>
            <a:tailEnd/>
          </a:ln>
        </p:spPr>
        <p:txBody>
          <a:bodyPr wrap="square">
            <a:spAutoFit/>
          </a:bodyPr>
          <a:lstStyle/>
          <a:p>
            <a:pPr defTabSz="457200">
              <a:buFont typeface="Arial" pitchFamily="34" charset="0"/>
              <a:buNone/>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15" name="Text Box 10"/>
          <p:cNvSpPr txBox="1">
            <a:spLocks noChangeArrowheads="1"/>
          </p:cNvSpPr>
          <p:nvPr userDrawn="1"/>
        </p:nvSpPr>
        <p:spPr bwMode="auto">
          <a:xfrm>
            <a:off x="304800" y="1200150"/>
            <a:ext cx="6781800" cy="400050"/>
          </a:xfrm>
          <a:prstGeom prst="rect">
            <a:avLst/>
          </a:prstGeom>
          <a:noFill/>
          <a:ln w="9525">
            <a:noFill/>
            <a:miter lim="800000"/>
            <a:headEnd/>
            <a:tailEnd/>
          </a:ln>
        </p:spPr>
        <p:txBody>
          <a:bodyPr>
            <a:spAutoFit/>
          </a:bodyPr>
          <a:lstStyle/>
          <a:p>
            <a:pPr defTabSz="457200" eaLnBrk="0" hangingPunct="0"/>
            <a:r>
              <a:rPr lang="en-US" sz="2000" b="1" dirty="0">
                <a:solidFill>
                  <a:prstClr val="black"/>
                </a:solidFill>
                <a:ea typeface="Lucida Sans Unicode" pitchFamily="34" charset="0"/>
                <a:cs typeface="Lucida Sans Unicode" pitchFamily="34" charset="0"/>
              </a:rPr>
              <a:t>Description/Summary of Program Requirements</a:t>
            </a:r>
          </a:p>
        </p:txBody>
      </p:sp>
      <p:sp>
        <p:nvSpPr>
          <p:cNvPr id="17" name="Text Box 35"/>
          <p:cNvSpPr txBox="1">
            <a:spLocks noChangeArrowheads="1"/>
          </p:cNvSpPr>
          <p:nvPr userDrawn="1"/>
        </p:nvSpPr>
        <p:spPr bwMode="auto">
          <a:xfrm>
            <a:off x="340071" y="5289550"/>
            <a:ext cx="2770632" cy="276999"/>
          </a:xfrm>
          <a:prstGeom prst="rect">
            <a:avLst/>
          </a:prstGeom>
          <a:noFill/>
          <a:ln w="9525">
            <a:noFill/>
            <a:miter lim="800000"/>
            <a:headEnd/>
            <a:tailEnd/>
          </a:ln>
        </p:spPr>
        <p:txBody>
          <a:bodyPr wrap="square">
            <a:spAutoFit/>
          </a:bodyPr>
          <a:lstStyle/>
          <a:p>
            <a:pPr defTabSz="457200" eaLnBrk="0" hangingPunct="0">
              <a:spcAft>
                <a:spcPts val="600"/>
              </a:spcAft>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cxnSp>
        <p:nvCxnSpPr>
          <p:cNvPr id="19" name="Straight Connector 18"/>
          <p:cNvCxnSpPr/>
          <p:nvPr userDrawn="1"/>
        </p:nvCxnSpPr>
        <p:spPr>
          <a:xfrm>
            <a:off x="0" y="6430911"/>
            <a:ext cx="9144000" cy="0"/>
          </a:xfrm>
          <a:prstGeom prst="line">
            <a:avLst/>
          </a:prstGeom>
          <a:ln w="2857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0" y="6483147"/>
            <a:ext cx="9144000" cy="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559043"/>
      </p:ext>
    </p:extLst>
  </p:cSld>
  <p:clrMap bg1="lt1" tx1="dk1" bg2="lt2" tx2="dk2" accent1="accent1" accent2="accent2" accent3="accent3" accent4="accent4" accent5="accent5" accent6="accent6" hlink="hlink" folHlink="folHlink"/>
  <p:sldLayoutIdLst>
    <p:sldLayoutId id="2147483718" r:id="rId1"/>
    <p:sldLayoutId id="2147483741" r:id="rId2"/>
    <p:sldLayoutId id="2147483742" r:id="rId3"/>
    <p:sldLayoutId id="2147483743" r:id="rId4"/>
    <p:sldLayoutId id="2147483744" r:id="rId5"/>
    <p:sldLayoutId id="2147483745" r:id="rId6"/>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87A8-D0F5-4669-ADE2-B617B049AB66}" type="datetimeFigureOut">
              <a:rPr lang="en-US" smtClean="0"/>
              <a:t>6/21/2016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82A7F-6D00-4B90-907E-F6EFF1ED17B5}"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70" y="952"/>
            <a:ext cx="9142727" cy="6857045"/>
          </a:xfrm>
          <a:prstGeom prst="rect">
            <a:avLst/>
          </a:prstGeom>
        </p:spPr>
      </p:pic>
      <p:pic>
        <p:nvPicPr>
          <p:cNvPr id="8" name="Picture 7" descr="PEO STRI logo.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31788" y="6056313"/>
            <a:ext cx="1003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445816"/>
      </p:ext>
    </p:extLst>
  </p:cSld>
  <p:clrMap bg1="lt1" tx1="dk1" bg2="lt2" tx2="dk2" accent1="accent1" accent2="accent2" accent3="accent3" accent4="accent4" accent5="accent5" accent6="accent6" hlink="hlink" folHlink="folHlink"/>
  <p:sldLayoutIdLst>
    <p:sldLayoutId id="2147483698" r:id="rId1"/>
    <p:sldLayoutId id="2147483712" r:id="rId2"/>
    <p:sldLayoutId id="2147483713" r:id="rId3"/>
    <p:sldLayoutId id="214748371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0" smtClean="0">
                <a:solidFill>
                  <a:prstClr val="black"/>
                </a:solidFill>
                <a:latin typeface="Arial Narrow" panose="020B0606020202030204" pitchFamily="34" charset="0"/>
              </a:rPr>
              <a:pPr>
                <a:defRPr/>
              </a:pPr>
              <a:t>‹#›</a:t>
            </a:fld>
            <a:endParaRPr lang="en-US" sz="1100" b="0" dirty="0">
              <a:solidFill>
                <a:prstClr val="black"/>
              </a:solidFill>
              <a:latin typeface="Arial Narrow" panose="020B0606020202030204" pitchFamily="34" charset="0"/>
            </a:endParaRPr>
          </a:p>
        </p:txBody>
      </p:sp>
      <p:pic>
        <p:nvPicPr>
          <p:cNvPr id="4"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15589" y="723648"/>
            <a:ext cx="841572" cy="18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017542"/>
      </p:ext>
    </p:extLst>
  </p:cSld>
  <p:clrMap bg1="lt1" tx1="dk1" bg2="lt2" tx2="dk2" accent1="accent1" accent2="accent2" accent3="accent3" accent4="accent4" accent5="accent5" accent6="accent6" hlink="hlink" folHlink="folHlink"/>
  <p:sldLayoutIdLst>
    <p:sldLayoutId id="2147483690" r:id="rId1"/>
    <p:sldLayoutId id="2147483715" r:id="rId2"/>
    <p:sldLayoutId id="2147483716" r:id="rId3"/>
    <p:sldLayoutId id="2147483770" r:id="rId4"/>
    <p:sldLayoutId id="2147483773" r:id="rId5"/>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BD05A-44E2-4CA9-9384-04C8D5F265E9}" type="datetimeFigureOut">
              <a:rPr lang="en-US" smtClean="0"/>
              <a:t>6/21/2016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2AB2C6-53B1-440B-9A59-B7C3B4A35F85}"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 y="952"/>
            <a:ext cx="9142727" cy="6857045"/>
          </a:xfrm>
          <a:prstGeom prst="rect">
            <a:avLst/>
          </a:prstGeom>
        </p:spPr>
      </p:pic>
      <p:pic>
        <p:nvPicPr>
          <p:cNvPr id="8" name="Picture 9" descr="PM TRADE_colo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77838" y="5692775"/>
            <a:ext cx="7016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946063"/>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0" smtClean="0">
                <a:solidFill>
                  <a:prstClr val="black"/>
                </a:solidFill>
                <a:latin typeface="Arial Narrow" panose="020B0606020202030204" pitchFamily="34" charset="0"/>
              </a:rPr>
              <a:pPr>
                <a:defRPr/>
              </a:pPr>
              <a:t>‹#›</a:t>
            </a:fld>
            <a:endParaRPr lang="en-US" sz="1100" b="0" dirty="0">
              <a:solidFill>
                <a:prstClr val="black"/>
              </a:solidFill>
              <a:latin typeface="Arial Narrow" panose="020B0606020202030204" pitchFamily="34" charset="0"/>
            </a:endParaRPr>
          </a:p>
        </p:txBody>
      </p:sp>
      <p:pic>
        <p:nvPicPr>
          <p:cNvPr id="4" name="Picture 9" descr="PM TRADE_color.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11163" y="404813"/>
            <a:ext cx="625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40606"/>
      </p:ext>
    </p:extLst>
  </p:cSld>
  <p:clrMap bg1="lt1" tx1="dk1" bg2="lt2" tx2="dk2" accent1="accent1" accent2="accent2" accent3="accent3" accent4="accent4" accent5="accent5" accent6="accent6" hlink="hlink" folHlink="folHlink"/>
  <p:sldLayoutIdLst>
    <p:sldLayoutId id="2147483700" r:id="rId1"/>
    <p:sldLayoutId id="2147483709" r:id="rId2"/>
    <p:sldLayoutId id="2147483746" r:id="rId3"/>
    <p:sldLayoutId id="2147483772" r:id="rId4"/>
    <p:sldLayoutId id="2147483774" r:id="rId5"/>
    <p:sldLayoutId id="2147483776" r:id="rId6"/>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34371-D669-4E38-A20F-B059DD139C78}" type="datetimeFigureOut">
              <a:rPr lang="en-US" smtClean="0"/>
              <a:t>6/21/2016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3BAFA-338F-4008-8DBD-B1772ED22E19}"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 y="952"/>
            <a:ext cx="9142727" cy="6857045"/>
          </a:xfrm>
          <a:prstGeom prst="rect">
            <a:avLst/>
          </a:prstGeom>
        </p:spPr>
      </p:pic>
      <p:pic>
        <p:nvPicPr>
          <p:cNvPr id="8"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93319" y="5707063"/>
            <a:ext cx="875474"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502615"/>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0" smtClean="0">
                <a:solidFill>
                  <a:prstClr val="black"/>
                </a:solidFill>
                <a:latin typeface="Arial Narrow" panose="020B0606020202030204" pitchFamily="34" charset="0"/>
              </a:rPr>
              <a:pPr>
                <a:defRPr/>
              </a:pPr>
              <a:t>‹#›</a:t>
            </a:fld>
            <a:endParaRPr lang="en-US" sz="1100" b="0" dirty="0">
              <a:solidFill>
                <a:prstClr val="black"/>
              </a:solidFill>
              <a:latin typeface="Arial Narrow" panose="020B0606020202030204" pitchFamily="34" charset="0"/>
            </a:endParaRPr>
          </a:p>
        </p:txBody>
      </p:sp>
      <p:pic>
        <p:nvPicPr>
          <p:cNvPr id="4"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47958" y="427913"/>
            <a:ext cx="760651" cy="73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5799282"/>
      </p:ext>
    </p:extLst>
  </p:cSld>
  <p:clrMap bg1="lt1" tx1="dk1" bg2="lt2" tx2="dk2" accent1="accent1" accent2="accent2" accent3="accent3" accent4="accent4" accent5="accent5" accent6="accent6" hlink="hlink" folHlink="folHlink"/>
  <p:sldLayoutIdLst>
    <p:sldLayoutId id="2147483702"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FDC61-431F-4388-933E-1BB90A4E9455}" type="datetimeFigureOut">
              <a:rPr lang="en-US" smtClean="0"/>
              <a:t>6/21/2016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95BF8-8454-4225-9CDE-A14FA7C8B4E0}"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0" y="952"/>
            <a:ext cx="9142727" cy="6857045"/>
          </a:xfrm>
          <a:prstGeom prst="rect">
            <a:avLst/>
          </a:prstGeom>
        </p:spPr>
      </p:pic>
      <p:pic>
        <p:nvPicPr>
          <p:cNvPr id="8"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42394" y="5658640"/>
            <a:ext cx="942589" cy="94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737611"/>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 y="952"/>
            <a:ext cx="9141460" cy="6856095"/>
          </a:xfrm>
          <a:prstGeom prst="rect">
            <a:avLst/>
          </a:prstGeom>
        </p:spPr>
      </p:pic>
      <p:sp>
        <p:nvSpPr>
          <p:cNvPr id="3" name="Rectangle 6"/>
          <p:cNvSpPr txBox="1">
            <a:spLocks noChangeArrowheads="1"/>
          </p:cNvSpPr>
          <p:nvPr userDrawn="1"/>
        </p:nvSpPr>
        <p:spPr bwMode="auto">
          <a:xfrm>
            <a:off x="8153400" y="6519481"/>
            <a:ext cx="914400" cy="262319"/>
          </a:xfrm>
          <a:prstGeom prst="rect">
            <a:avLst/>
          </a:prstGeom>
          <a:noFill/>
          <a:ln w="9525">
            <a:noFill/>
            <a:miter lim="800000"/>
            <a:headEnd/>
            <a:tailEnd/>
          </a:ln>
          <a:effectLst/>
        </p:spPr>
        <p:txBody>
          <a:bodyPr/>
          <a:lstStyle>
            <a:lvl1pPr algn="r">
              <a:defRPr sz="1400">
                <a:latin typeface="Arial" charset="0"/>
                <a:cs typeface="Arial" charset="0"/>
              </a:defRPr>
            </a:lvl1pPr>
          </a:lstStyle>
          <a:p>
            <a:pPr>
              <a:defRPr/>
            </a:pPr>
            <a:fld id="{E486D8C6-261C-4077-B176-A2D68CA08FDE}" type="slidenum">
              <a:rPr lang="en-US" sz="1100" b="0" smtClean="0">
                <a:solidFill>
                  <a:prstClr val="black"/>
                </a:solidFill>
                <a:latin typeface="Arial Narrow" panose="020B0606020202030204" pitchFamily="34" charset="0"/>
              </a:rPr>
              <a:pPr>
                <a:defRPr/>
              </a:pPr>
              <a:t>‹#›</a:t>
            </a:fld>
            <a:endParaRPr lang="en-US" sz="1100" b="0" dirty="0">
              <a:solidFill>
                <a:prstClr val="black"/>
              </a:solidFill>
              <a:latin typeface="Arial Narrow" panose="020B0606020202030204" pitchFamily="34" charset="0"/>
            </a:endParaRPr>
          </a:p>
        </p:txBody>
      </p:sp>
      <p:pic>
        <p:nvPicPr>
          <p:cNvPr id="5"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320931" y="403635"/>
            <a:ext cx="803861" cy="80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539"/>
      </p:ext>
    </p:extLst>
  </p:cSld>
  <p:clrMap bg1="lt1" tx1="dk1" bg2="lt2" tx2="dk2" accent1="accent1" accent2="accent2" accent3="accent3" accent4="accent4" accent5="accent5" accent6="accent6" hlink="hlink" folHlink="folHlink"/>
  <p:sldLayoutIdLst>
    <p:sldLayoutId id="2147483704" r:id="rId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5.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en.wikipedia.org/wiki/Image:1995-97_Toyota_Tacoma.jpg" TargetMode="External"/><Relationship Id="rId11" Type="http://schemas.openxmlformats.org/officeDocument/2006/relationships/image" Target="../media/image52.jpeg"/><Relationship Id="rId5" Type="http://schemas.openxmlformats.org/officeDocument/2006/relationships/image" Target="../media/image47.jpeg"/><Relationship Id="rId10" Type="http://schemas.openxmlformats.org/officeDocument/2006/relationships/image" Target="../media/image51.jpeg"/><Relationship Id="rId4" Type="http://schemas.openxmlformats.org/officeDocument/2006/relationships/image" Target="../media/image46.jpeg"/><Relationship Id="rId9" Type="http://schemas.openxmlformats.org/officeDocument/2006/relationships/image" Target="../media/image50.jpeg"/><Relationship Id="rId14" Type="http://schemas.openxmlformats.org/officeDocument/2006/relationships/image" Target="../media/image5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8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8113" y="1226608"/>
            <a:ext cx="8696739" cy="5350260"/>
            <a:chOff x="614098" y="1226608"/>
            <a:chExt cx="8008607" cy="5350260"/>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76181" y="1226608"/>
              <a:ext cx="5691499" cy="338554"/>
            </a:xfrm>
            <a:prstGeom prst="rect">
              <a:avLst/>
            </a:prstGeom>
            <a:noFill/>
          </p:spPr>
          <p:txBody>
            <a:bodyPr wrap="square" rtlCol="0">
              <a:spAutoFit/>
            </a:bodyPr>
            <a:lstStyle/>
            <a:p>
              <a:r>
                <a:rPr lang="en-US" sz="1600" b="1" dirty="0" smtClean="0">
                  <a:solidFill>
                    <a:prstClr val="black"/>
                  </a:solidFill>
                </a:rPr>
                <a:t>Description/Summary of Program Requirements</a:t>
              </a:r>
            </a:p>
          </p:txBody>
        </p:sp>
      </p:grpSp>
      <p:sp>
        <p:nvSpPr>
          <p:cNvPr id="14" name="Text Box 32"/>
          <p:cNvSpPr txBox="1">
            <a:spLocks noChangeArrowheads="1"/>
          </p:cNvSpPr>
          <p:nvPr/>
        </p:nvSpPr>
        <p:spPr bwMode="auto">
          <a:xfrm>
            <a:off x="383657" y="3913394"/>
            <a:ext cx="2794000" cy="592470"/>
          </a:xfrm>
          <a:prstGeom prst="rect">
            <a:avLst/>
          </a:prstGeom>
          <a:noFill/>
          <a:ln w="9525">
            <a:noFill/>
            <a:miter lim="800000"/>
            <a:headEnd/>
            <a:tailEnd/>
          </a:ln>
        </p:spPr>
        <p:txBody>
          <a:bodyPr>
            <a:spAutoFit/>
          </a:bodyPr>
          <a:lstStyle/>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Acquisition Strategy: </a:t>
            </a:r>
            <a:r>
              <a:rPr lang="en-US" sz="1200" dirty="0" smtClean="0">
                <a:ea typeface="Lucida Sans Unicode" pitchFamily="34" charset="0"/>
                <a:cs typeface="Lucida Sans Unicode" pitchFamily="34" charset="0"/>
              </a:rPr>
              <a:t>Full &amp; Open</a:t>
            </a:r>
          </a:p>
          <a:p>
            <a:pPr marL="171450" indent="-171450" defTabSz="457200" eaLnBrk="0" hangingPunct="0">
              <a:lnSpc>
                <a:spcPts val="1300"/>
              </a:lnSpc>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Contract Vehicle: Stand Alone C</a:t>
            </a:r>
            <a:endParaRPr lang="en-US" sz="1200" dirty="0">
              <a:solidFill>
                <a:srgbClr val="000000"/>
              </a:solidFill>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Contract </a:t>
            </a:r>
            <a:r>
              <a:rPr lang="en-US" sz="1200" dirty="0">
                <a:solidFill>
                  <a:srgbClr val="000000"/>
                </a:solidFill>
                <a:ea typeface="Lucida Sans Unicode" pitchFamily="34" charset="0"/>
                <a:cs typeface="Lucida Sans Unicode" pitchFamily="34" charset="0"/>
              </a:rPr>
              <a:t>Type: </a:t>
            </a:r>
            <a:r>
              <a:rPr lang="en-US" sz="1200" dirty="0" smtClean="0">
                <a:solidFill>
                  <a:srgbClr val="000000"/>
                </a:solidFill>
                <a:ea typeface="Lucida Sans Unicode" pitchFamily="34" charset="0"/>
                <a:cs typeface="Lucida Sans Unicode" pitchFamily="34" charset="0"/>
              </a:rPr>
              <a:t>FFP</a:t>
            </a:r>
            <a:endParaRPr lang="en-US" sz="1200" dirty="0">
              <a:solidFill>
                <a:srgbClr val="000000"/>
              </a:solidFill>
              <a:ea typeface="Lucida Sans Unicode" pitchFamily="34" charset="0"/>
              <a:cs typeface="Lucida Sans Unicode" pitchFamily="34" charset="0"/>
            </a:endParaRPr>
          </a:p>
        </p:txBody>
      </p:sp>
      <p:sp>
        <p:nvSpPr>
          <p:cNvPr id="15" name="TextBox 30"/>
          <p:cNvSpPr txBox="1">
            <a:spLocks noChangeArrowheads="1"/>
          </p:cNvSpPr>
          <p:nvPr/>
        </p:nvSpPr>
        <p:spPr bwMode="auto">
          <a:xfrm>
            <a:off x="701308" y="1596107"/>
            <a:ext cx="8473440" cy="1785104"/>
          </a:xfrm>
          <a:prstGeom prst="rect">
            <a:avLst/>
          </a:prstGeom>
          <a:noFill/>
          <a:ln w="9525">
            <a:noFill/>
            <a:miter lim="800000"/>
            <a:headEnd/>
            <a:tailEnd/>
          </a:ln>
        </p:spPr>
        <p:txBody>
          <a:bodyPr wrap="square">
            <a:spAutoFit/>
          </a:bodyPr>
          <a:lstStyle/>
          <a:p>
            <a:pPr lvl="0" eaLnBrk="0" fontAlgn="base" hangingPunct="0">
              <a:spcBef>
                <a:spcPct val="20000"/>
              </a:spcBef>
              <a:spcAft>
                <a:spcPct val="0"/>
              </a:spcAft>
            </a:pPr>
            <a:r>
              <a:rPr lang="en-US" sz="1400" dirty="0">
                <a:solidFill>
                  <a:prstClr val="black"/>
                </a:solidFill>
              </a:rPr>
              <a:t>A</a:t>
            </a:r>
            <a:r>
              <a:rPr lang="en-US" sz="1400" dirty="0" smtClean="0">
                <a:solidFill>
                  <a:prstClr val="black"/>
                </a:solidFill>
              </a:rPr>
              <a:t>nticipate </a:t>
            </a:r>
            <a:r>
              <a:rPr lang="en-US" sz="1400" dirty="0">
                <a:solidFill>
                  <a:prstClr val="black"/>
                </a:solidFill>
              </a:rPr>
              <a:t>a new acquisition for an upgrade of the existing Abrams M1A1 Engine Trainers at Ft. Benning, GA., Ft. Lee, VA., and </a:t>
            </a:r>
            <a:r>
              <a:rPr lang="en-US" sz="1400" dirty="0" err="1">
                <a:solidFill>
                  <a:prstClr val="black"/>
                </a:solidFill>
              </a:rPr>
              <a:t>Gowen</a:t>
            </a:r>
            <a:r>
              <a:rPr lang="en-US" sz="1400" dirty="0">
                <a:solidFill>
                  <a:prstClr val="black"/>
                </a:solidFill>
              </a:rPr>
              <a:t> Field, ID., to the M1A2 SEPv2 configuration.  The Engine Diagnostic and Troubleshooting </a:t>
            </a:r>
            <a:r>
              <a:rPr lang="en-US" sz="1400" dirty="0" smtClean="0">
                <a:solidFill>
                  <a:prstClr val="black"/>
                </a:solidFill>
              </a:rPr>
              <a:t>Trainers (ED/TTs) </a:t>
            </a:r>
            <a:r>
              <a:rPr lang="en-US" sz="1400" dirty="0">
                <a:solidFill>
                  <a:prstClr val="black"/>
                </a:solidFill>
              </a:rPr>
              <a:t>are required to support the Program of Instruction (POI) for the 91A, 913A and 915A Military Occupational Specialties (MOSs).  The ED/TT will provide training in diagnostic and troubleshooting tasks of the Abrams M1A2 SEPv2 Engine and associated electronics, cables and Line Replaceable Units (LRUs).  The objective is for eleven (11) SEPv2 ED/TTs</a:t>
            </a:r>
            <a:r>
              <a:rPr lang="en-US" sz="1400" dirty="0" smtClean="0"/>
              <a:t>.  </a:t>
            </a:r>
            <a:r>
              <a:rPr lang="en-US" sz="1400" dirty="0"/>
              <a:t>Quantity of 2 FY17, 5 FY18 and 4 FY19.</a:t>
            </a:r>
          </a:p>
          <a:p>
            <a:endParaRPr lang="en-US" sz="1200" dirty="0" smtClean="0">
              <a:solidFill>
                <a:prstClr val="black"/>
              </a:solidFill>
            </a:endParaRPr>
          </a:p>
        </p:txBody>
      </p:sp>
      <p:sp>
        <p:nvSpPr>
          <p:cNvPr id="27" name="Text Box 35"/>
          <p:cNvSpPr txBox="1">
            <a:spLocks noChangeArrowheads="1"/>
          </p:cNvSpPr>
          <p:nvPr/>
        </p:nvSpPr>
        <p:spPr bwMode="auto">
          <a:xfrm>
            <a:off x="354104" y="5378100"/>
            <a:ext cx="2830833" cy="1431161"/>
          </a:xfrm>
          <a:prstGeom prst="rect">
            <a:avLst/>
          </a:prstGeom>
          <a:noFill/>
          <a:ln w="9525">
            <a:noFill/>
            <a:miter lim="800000"/>
            <a:headEnd/>
            <a:tailEnd/>
          </a:ln>
        </p:spPr>
        <p:txBody>
          <a:bodyPr wrap="square">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a:t>
            </a:r>
            <a:r>
              <a:rPr lang="en-US" sz="1200" dirty="0" smtClean="0">
                <a:solidFill>
                  <a:srgbClr val="000000"/>
                </a:solidFill>
                <a:ea typeface="Lucida Sans Unicode" pitchFamily="34" charset="0"/>
                <a:cs typeface="Lucida Sans Unicode" pitchFamily="34" charset="0"/>
              </a:rPr>
              <a:t>380-5201</a:t>
            </a:r>
            <a:endParaRPr lang="en-US" sz="1200" dirty="0">
              <a:solidFill>
                <a:srgbClr val="000000"/>
              </a:solidFill>
              <a:ea typeface="Lucida Sans Unicode" pitchFamily="34" charset="0"/>
              <a:cs typeface="Lucida Sans Unicode" pitchFamily="34" charset="0"/>
            </a:endParaRP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a:p>
            <a:pPr defTabSz="457200" eaLnBrk="0" hangingPunct="0">
              <a:spcAft>
                <a:spcPts val="600"/>
              </a:spcAft>
              <a:defRPr/>
            </a:pPr>
            <a:endParaRPr lang="en-US" sz="1200" dirty="0" smtClean="0">
              <a:solidFill>
                <a:srgbClr val="000000"/>
              </a:solidFill>
              <a:ea typeface="Lucida Sans Unicode" pitchFamily="34" charset="0"/>
              <a:cs typeface="Lucida Sans Unicode" pitchFamily="34" charset="0"/>
            </a:endParaRPr>
          </a:p>
          <a:p>
            <a:pPr defTabSz="457200" eaLnBrk="0" hangingPunct="0">
              <a:spcAft>
                <a:spcPts val="600"/>
              </a:spcAft>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28" name="Text Box 31"/>
          <p:cNvSpPr txBox="1">
            <a:spLocks noChangeArrowheads="1"/>
          </p:cNvSpPr>
          <p:nvPr/>
        </p:nvSpPr>
        <p:spPr bwMode="auto">
          <a:xfrm>
            <a:off x="3313633" y="5378100"/>
            <a:ext cx="2805113" cy="276225"/>
          </a:xfrm>
          <a:prstGeom prst="rect">
            <a:avLst/>
          </a:prstGeom>
          <a:noFill/>
          <a:ln w="9525">
            <a:noFill/>
            <a:miter lim="800000"/>
            <a:headEnd/>
            <a:tailEnd/>
          </a:ln>
        </p:spPr>
        <p:txBody>
          <a:bodyPr>
            <a:spAutoFit/>
          </a:bodyPr>
          <a:lstStyle/>
          <a:p>
            <a:pPr marL="171450" indent="-171450" defTabSz="457200" eaLnBrk="0" hangingPunct="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Estimated </a:t>
            </a:r>
            <a:r>
              <a:rPr lang="en-US" sz="1200" dirty="0" smtClean="0">
                <a:ea typeface="Lucida Sans Unicode" pitchFamily="34" charset="0"/>
                <a:cs typeface="Lucida Sans Unicode" pitchFamily="34" charset="0"/>
              </a:rPr>
              <a:t>Range: $7M - $17.5M</a:t>
            </a:r>
            <a:endParaRPr lang="en-US" sz="1200" dirty="0">
              <a:ea typeface="Lucida Sans Unicode" pitchFamily="34" charset="0"/>
              <a:cs typeface="Lucida Sans Unicode" pitchFamily="34" charset="0"/>
            </a:endParaRPr>
          </a:p>
        </p:txBody>
      </p:sp>
      <p:sp>
        <p:nvSpPr>
          <p:cNvPr id="29" name="Rectangle 53"/>
          <p:cNvSpPr>
            <a:spLocks noChangeArrowheads="1"/>
          </p:cNvSpPr>
          <p:nvPr/>
        </p:nvSpPr>
        <p:spPr bwMode="auto">
          <a:xfrm>
            <a:off x="6086267" y="5497687"/>
            <a:ext cx="2787650" cy="276225"/>
          </a:xfrm>
          <a:prstGeom prst="rect">
            <a:avLst/>
          </a:prstGeom>
          <a:noFill/>
          <a:ln w="9525">
            <a:noFill/>
            <a:miter lim="800000"/>
            <a:headEnd/>
            <a:tailEnd/>
          </a:ln>
        </p:spPr>
        <p:txBody>
          <a:bodyPr>
            <a:spAutoFit/>
          </a:bodyPr>
          <a:lstStyle/>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New contract</a:t>
            </a:r>
            <a:endParaRPr lang="en-US" sz="1200" dirty="0">
              <a:solidFill>
                <a:srgbClr val="000000"/>
              </a:solidFill>
              <a:ea typeface="Lucida Sans Unicode" pitchFamily="34" charset="0"/>
              <a:cs typeface="Lucida Sans Unicode" pitchFamily="34" charset="0"/>
            </a:endParaRPr>
          </a:p>
        </p:txBody>
      </p:sp>
      <p:sp>
        <p:nvSpPr>
          <p:cNvPr id="30" name="Text Box 12"/>
          <p:cNvSpPr txBox="1">
            <a:spLocks noChangeArrowheads="1"/>
          </p:cNvSpPr>
          <p:nvPr/>
        </p:nvSpPr>
        <p:spPr bwMode="auto">
          <a:xfrm>
            <a:off x="1232825" y="596533"/>
            <a:ext cx="8030445" cy="400110"/>
          </a:xfrm>
          <a:prstGeom prst="rect">
            <a:avLst/>
          </a:prstGeom>
          <a:noFill/>
          <a:ln w="9525">
            <a:noFill/>
            <a:miter lim="800000"/>
            <a:headEnd/>
            <a:tailEnd/>
          </a:ln>
        </p:spPr>
        <p:txBody>
          <a:bodyPr wrap="square" anchor="ctr">
            <a:spAutoFit/>
          </a:bodyPr>
          <a:lstStyle/>
          <a:p>
            <a:pPr lvl="0"/>
            <a:r>
              <a:rPr lang="en-US" sz="2000" b="1" dirty="0">
                <a:solidFill>
                  <a:prstClr val="white"/>
                </a:solidFill>
              </a:rPr>
              <a:t>Abrams </a:t>
            </a:r>
            <a:r>
              <a:rPr lang="en-US" sz="2000" b="1" dirty="0" smtClean="0">
                <a:solidFill>
                  <a:prstClr val="white"/>
                </a:solidFill>
              </a:rPr>
              <a:t>Engine Diagnostic and Troubleshooting Trainer (ED/TT)</a:t>
            </a:r>
            <a:endParaRPr lang="en-US" sz="2000" b="1" dirty="0">
              <a:solidFill>
                <a:prstClr val="white"/>
              </a:solidFill>
            </a:endParaRPr>
          </a:p>
        </p:txBody>
      </p:sp>
      <p:sp>
        <p:nvSpPr>
          <p:cNvPr id="31" name="TextBox 30"/>
          <p:cNvSpPr txBox="1"/>
          <p:nvPr/>
        </p:nvSpPr>
        <p:spPr>
          <a:xfrm>
            <a:off x="3300675" y="3904978"/>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prstClr val="black"/>
                </a:solidFill>
              </a:rPr>
              <a:t>3 Years</a:t>
            </a:r>
            <a:endParaRPr lang="en-US" sz="1200" dirty="0">
              <a:solidFill>
                <a:prstClr val="black"/>
              </a:solidFill>
            </a:endParaRPr>
          </a:p>
        </p:txBody>
      </p:sp>
      <p:sp>
        <p:nvSpPr>
          <p:cNvPr id="32" name="Text Box 26"/>
          <p:cNvSpPr txBox="1">
            <a:spLocks noChangeArrowheads="1"/>
          </p:cNvSpPr>
          <p:nvPr/>
        </p:nvSpPr>
        <p:spPr bwMode="auto">
          <a:xfrm>
            <a:off x="6241764" y="3907057"/>
            <a:ext cx="640080" cy="1124795"/>
          </a:xfrm>
          <a:prstGeom prst="rect">
            <a:avLst/>
          </a:prstGeom>
          <a:noFill/>
          <a:ln w="9525">
            <a:noFill/>
            <a:miter lim="800000"/>
            <a:headEnd/>
            <a:tailEnd/>
          </a:ln>
        </p:spPr>
        <p:txBody>
          <a:bodyPr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3</a:t>
            </a:r>
            <a:r>
              <a:rPr lang="en-US" sz="1200" baseline="30000" dirty="0" smtClean="0">
                <a:solidFill>
                  <a:srgbClr val="000000"/>
                </a:solidFill>
                <a:ea typeface="Lucida Sans Unicode" pitchFamily="34" charset="0"/>
                <a:cs typeface="Lucida Sans Unicode" pitchFamily="34" charset="0"/>
              </a:rPr>
              <a:t>rd</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FY16</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SSN Release</a:t>
            </a:r>
            <a:endParaRPr lang="en-US" sz="1200" dirty="0">
              <a:solidFill>
                <a:srgbClr val="000000"/>
              </a:solidFill>
              <a:ea typeface="Lucida Sans Unicode" pitchFamily="34" charset="0"/>
              <a:cs typeface="Lucida Sans Unicode" pitchFamily="34" charset="0"/>
            </a:endParaRPr>
          </a:p>
        </p:txBody>
      </p:sp>
      <p:sp>
        <p:nvSpPr>
          <p:cNvPr id="33" name="Isosceles Triangle 32"/>
          <p:cNvSpPr/>
          <p:nvPr/>
        </p:nvSpPr>
        <p:spPr>
          <a:xfrm>
            <a:off x="6378924" y="4255328"/>
            <a:ext cx="365760" cy="274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p>
        </p:txBody>
      </p:sp>
      <p:sp>
        <p:nvSpPr>
          <p:cNvPr id="34" name="Text Box 26"/>
          <p:cNvSpPr txBox="1">
            <a:spLocks noChangeArrowheads="1"/>
          </p:cNvSpPr>
          <p:nvPr/>
        </p:nvSpPr>
        <p:spPr bwMode="auto">
          <a:xfrm>
            <a:off x="7210032" y="3904978"/>
            <a:ext cx="563880"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a:solidFill>
                  <a:srgbClr val="000000"/>
                </a:solidFill>
                <a:ea typeface="Lucida Sans Unicode" pitchFamily="34" charset="0"/>
                <a:cs typeface="Lucida Sans Unicode" pitchFamily="34" charset="0"/>
              </a:rPr>
              <a:t>1</a:t>
            </a:r>
            <a:r>
              <a:rPr lang="en-US" sz="1200" baseline="30000" dirty="0" smtClean="0">
                <a:solidFill>
                  <a:srgbClr val="000000"/>
                </a:solidFill>
                <a:ea typeface="Lucida Sans Unicode" pitchFamily="34" charset="0"/>
                <a:cs typeface="Lucida Sans Unicode" pitchFamily="34" charset="0"/>
              </a:rPr>
              <a:t>st</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RFP Release</a:t>
            </a:r>
            <a:endParaRPr lang="en-US" sz="1200" dirty="0">
              <a:solidFill>
                <a:srgbClr val="000000"/>
              </a:solidFill>
              <a:ea typeface="Lucida Sans Unicode" pitchFamily="34" charset="0"/>
              <a:cs typeface="Lucida Sans Unicode" pitchFamily="34" charset="0"/>
            </a:endParaRPr>
          </a:p>
        </p:txBody>
      </p:sp>
      <p:sp>
        <p:nvSpPr>
          <p:cNvPr id="35" name="Isosceles Triangle 34"/>
          <p:cNvSpPr/>
          <p:nvPr/>
        </p:nvSpPr>
        <p:spPr>
          <a:xfrm>
            <a:off x="7310044" y="4279914"/>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6" name="Text Box 26"/>
          <p:cNvSpPr txBox="1">
            <a:spLocks noChangeArrowheads="1"/>
          </p:cNvSpPr>
          <p:nvPr/>
        </p:nvSpPr>
        <p:spPr bwMode="auto">
          <a:xfrm>
            <a:off x="8102100" y="3904978"/>
            <a:ext cx="598840"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4</a:t>
            </a:r>
            <a:r>
              <a:rPr lang="en-US" sz="1200" baseline="30000" dirty="0" smtClean="0">
                <a:solidFill>
                  <a:srgbClr val="000000"/>
                </a:solidFill>
                <a:ea typeface="Lucida Sans Unicode" pitchFamily="34" charset="0"/>
                <a:cs typeface="Lucida Sans Unicode" pitchFamily="34" charset="0"/>
              </a:rPr>
              <a:t>th</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Contract Award</a:t>
            </a:r>
            <a:endParaRPr lang="en-US" sz="1200" dirty="0">
              <a:solidFill>
                <a:srgbClr val="000000"/>
              </a:solidFill>
              <a:ea typeface="Lucida Sans Unicode" pitchFamily="34" charset="0"/>
              <a:cs typeface="Lucida Sans Unicode" pitchFamily="34" charset="0"/>
            </a:endParaRPr>
          </a:p>
        </p:txBody>
      </p:sp>
      <p:sp>
        <p:nvSpPr>
          <p:cNvPr id="37" name="Isosceles Triangle 36"/>
          <p:cNvSpPr/>
          <p:nvPr/>
        </p:nvSpPr>
        <p:spPr>
          <a:xfrm>
            <a:off x="8182234" y="4279914"/>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Tree>
    <p:extLst>
      <p:ext uri="{BB962C8B-B14F-4D97-AF65-F5344CB8AC3E}">
        <p14:creationId xmlns:p14="http://schemas.microsoft.com/office/powerpoint/2010/main" val="9260231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8113" y="1181155"/>
            <a:ext cx="8696739" cy="5395713"/>
            <a:chOff x="614098" y="1181155"/>
            <a:chExt cx="8008607" cy="5395713"/>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896655" y="1181155"/>
              <a:ext cx="5691499" cy="338554"/>
            </a:xfrm>
            <a:prstGeom prst="rect">
              <a:avLst/>
            </a:prstGeom>
            <a:noFill/>
          </p:spPr>
          <p:txBody>
            <a:bodyPr wrap="square" rtlCol="0">
              <a:spAutoFit/>
            </a:bodyPr>
            <a:lstStyle/>
            <a:p>
              <a:r>
                <a:rPr lang="en-US" sz="1600" b="1" dirty="0" smtClean="0">
                  <a:solidFill>
                    <a:prstClr val="black"/>
                  </a:solidFill>
                </a:rPr>
                <a:t>Description/Summary of Program Requirements</a:t>
              </a:r>
            </a:p>
          </p:txBody>
        </p:sp>
      </p:grpSp>
      <p:sp>
        <p:nvSpPr>
          <p:cNvPr id="14" name="Text Box 32"/>
          <p:cNvSpPr txBox="1">
            <a:spLocks noChangeArrowheads="1"/>
          </p:cNvSpPr>
          <p:nvPr/>
        </p:nvSpPr>
        <p:spPr bwMode="auto">
          <a:xfrm>
            <a:off x="383657" y="3894616"/>
            <a:ext cx="2794000" cy="592470"/>
          </a:xfrm>
          <a:prstGeom prst="rect">
            <a:avLst/>
          </a:prstGeom>
          <a:noFill/>
          <a:ln w="9525">
            <a:noFill/>
            <a:miter lim="800000"/>
            <a:headEnd/>
            <a:tailEnd/>
          </a:ln>
        </p:spPr>
        <p:txBody>
          <a:bodyPr>
            <a:spAutoFit/>
          </a:bodyPr>
          <a:lstStyle/>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Acquisition Strategy: Full &amp; Open</a:t>
            </a:r>
          </a:p>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Contract Vehicle: Stand Alone C</a:t>
            </a:r>
          </a:p>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Contract Type: </a:t>
            </a:r>
            <a:r>
              <a:rPr lang="en-US" sz="1200" dirty="0" smtClean="0">
                <a:ea typeface="Lucida Sans Unicode" pitchFamily="34" charset="0"/>
                <a:cs typeface="Lucida Sans Unicode" pitchFamily="34" charset="0"/>
              </a:rPr>
              <a:t>ID/IQ</a:t>
            </a:r>
            <a:endParaRPr lang="en-US" sz="1200" dirty="0">
              <a:ea typeface="Lucida Sans Unicode" pitchFamily="34" charset="0"/>
              <a:cs typeface="Lucida Sans Unicode" pitchFamily="34" charset="0"/>
            </a:endParaRPr>
          </a:p>
        </p:txBody>
      </p:sp>
      <p:sp>
        <p:nvSpPr>
          <p:cNvPr id="15" name="TextBox 30"/>
          <p:cNvSpPr txBox="1">
            <a:spLocks noChangeArrowheads="1"/>
          </p:cNvSpPr>
          <p:nvPr/>
        </p:nvSpPr>
        <p:spPr bwMode="auto">
          <a:xfrm>
            <a:off x="614948" y="1471207"/>
            <a:ext cx="8473440" cy="2277547"/>
          </a:xfrm>
          <a:prstGeom prst="rect">
            <a:avLst/>
          </a:prstGeom>
          <a:noFill/>
          <a:ln w="9525">
            <a:noFill/>
            <a:miter lim="800000"/>
            <a:headEnd/>
            <a:tailEnd/>
          </a:ln>
        </p:spPr>
        <p:txBody>
          <a:bodyPr wrap="square">
            <a:spAutoFit/>
          </a:bodyPr>
          <a:lstStyle/>
          <a:p>
            <a:pPr>
              <a:spcAft>
                <a:spcPts val="600"/>
              </a:spcAft>
            </a:pPr>
            <a:r>
              <a:rPr lang="en-US" sz="1200" dirty="0">
                <a:solidFill>
                  <a:prstClr val="black"/>
                </a:solidFill>
                <a:ea typeface="Arial" panose="020B0604020202020204" pitchFamily="34" charset="0"/>
                <a:cs typeface="Arial" panose="020B0604020202020204" pitchFamily="34" charset="0"/>
              </a:rPr>
              <a:t>This new work will include continuation for all 5 current variants and 1 new variant of the CDT Variants. The goal is to develop a single software/hardware baseline that can meet the requirements of each variant, based on the Cab/Dash installed. Early estimates of requirements </a:t>
            </a:r>
            <a:r>
              <a:rPr lang="en-US" sz="1200" dirty="0" smtClean="0">
                <a:solidFill>
                  <a:prstClr val="black"/>
                </a:solidFill>
                <a:ea typeface="Arial" panose="020B0604020202020204" pitchFamily="34" charset="0"/>
                <a:cs typeface="Arial" panose="020B0604020202020204" pitchFamily="34" charset="0"/>
              </a:rPr>
              <a:t>for this contract vehicle by </a:t>
            </a:r>
            <a:r>
              <a:rPr lang="en-US" sz="1200" dirty="0">
                <a:solidFill>
                  <a:prstClr val="black"/>
                </a:solidFill>
                <a:ea typeface="Arial" panose="020B0604020202020204" pitchFamily="34" charset="0"/>
                <a:cs typeface="Arial" panose="020B0604020202020204" pitchFamily="34" charset="0"/>
              </a:rPr>
              <a:t>variant are:</a:t>
            </a:r>
          </a:p>
          <a:p>
            <a:pPr marL="177800" indent="-177800"/>
            <a:r>
              <a:rPr lang="en-US" sz="1000" dirty="0">
                <a:solidFill>
                  <a:prstClr val="black"/>
                </a:solidFill>
                <a:ea typeface="Arial" panose="020B0604020202020204" pitchFamily="34" charset="0"/>
                <a:cs typeface="Arial" panose="020B0604020202020204" pitchFamily="34" charset="0"/>
              </a:rPr>
              <a:t>1</a:t>
            </a:r>
            <a:r>
              <a:rPr lang="en-US" sz="1000" dirty="0" smtClean="0">
                <a:solidFill>
                  <a:prstClr val="black"/>
                </a:solidFill>
                <a:ea typeface="Arial" panose="020B0604020202020204" pitchFamily="34" charset="0"/>
                <a:cs typeface="Arial" panose="020B0604020202020204" pitchFamily="34" charset="0"/>
              </a:rPr>
              <a:t>.	Stryker </a:t>
            </a:r>
            <a:r>
              <a:rPr lang="en-US" sz="1000" dirty="0">
                <a:solidFill>
                  <a:prstClr val="black"/>
                </a:solidFill>
                <a:ea typeface="Arial" panose="020B0604020202020204" pitchFamily="34" charset="0"/>
                <a:cs typeface="Arial" panose="020B0604020202020204" pitchFamily="34" charset="0"/>
              </a:rPr>
              <a:t>Variant (SV):  4 new Dual V Hull cabs along with 14 (1 IOS : 1 STS) System Tech Refresh (multiple sites)</a:t>
            </a:r>
          </a:p>
          <a:p>
            <a:pPr marL="177800" indent="-177800"/>
            <a:r>
              <a:rPr lang="en-US" sz="1000" dirty="0">
                <a:solidFill>
                  <a:prstClr val="black"/>
                </a:solidFill>
                <a:ea typeface="Arial" panose="020B0604020202020204" pitchFamily="34" charset="0"/>
                <a:cs typeface="Arial" panose="020B0604020202020204" pitchFamily="34" charset="0"/>
              </a:rPr>
              <a:t>2</a:t>
            </a:r>
            <a:r>
              <a:rPr lang="en-US" sz="1000" dirty="0" smtClean="0">
                <a:solidFill>
                  <a:prstClr val="black"/>
                </a:solidFill>
                <a:ea typeface="Arial" panose="020B0604020202020204" pitchFamily="34" charset="0"/>
                <a:cs typeface="Arial" panose="020B0604020202020204" pitchFamily="34" charset="0"/>
              </a:rPr>
              <a:t>.	Tank </a:t>
            </a:r>
            <a:r>
              <a:rPr lang="en-US" sz="1000" dirty="0">
                <a:solidFill>
                  <a:prstClr val="black"/>
                </a:solidFill>
                <a:ea typeface="Arial" panose="020B0604020202020204" pitchFamily="34" charset="0"/>
                <a:cs typeface="Arial" panose="020B0604020202020204" pitchFamily="34" charset="0"/>
              </a:rPr>
              <a:t>Variant (TV):  18 CDT TV (1:1) System Tech Refresh and </a:t>
            </a:r>
            <a:r>
              <a:rPr lang="en-US" sz="1000" dirty="0" smtClean="0">
                <a:solidFill>
                  <a:prstClr val="black"/>
                </a:solidFill>
                <a:ea typeface="Arial" panose="020B0604020202020204" pitchFamily="34" charset="0"/>
                <a:cs typeface="Arial" panose="020B0604020202020204" pitchFamily="34" charset="0"/>
              </a:rPr>
              <a:t>Abrams Common Software Library </a:t>
            </a:r>
            <a:r>
              <a:rPr lang="en-US" sz="1000" dirty="0">
                <a:solidFill>
                  <a:prstClr val="black"/>
                </a:solidFill>
                <a:ea typeface="Arial" panose="020B0604020202020204" pitchFamily="34" charset="0"/>
                <a:cs typeface="Arial" panose="020B0604020202020204" pitchFamily="34" charset="0"/>
              </a:rPr>
              <a:t>and </a:t>
            </a:r>
            <a:r>
              <a:rPr lang="en-US" sz="1000" dirty="0" smtClean="0">
                <a:solidFill>
                  <a:prstClr val="black"/>
                </a:solidFill>
                <a:ea typeface="Arial" panose="020B0604020202020204" pitchFamily="34" charset="0"/>
                <a:cs typeface="Arial" panose="020B0604020202020204" pitchFamily="34" charset="0"/>
              </a:rPr>
              <a:t>improved Drivers Integrated Display </a:t>
            </a:r>
            <a:r>
              <a:rPr lang="en-US" sz="1000" dirty="0">
                <a:solidFill>
                  <a:prstClr val="black"/>
                </a:solidFill>
                <a:ea typeface="Arial" panose="020B0604020202020204" pitchFamily="34" charset="0"/>
                <a:cs typeface="Arial" panose="020B0604020202020204" pitchFamily="34" charset="0"/>
              </a:rPr>
              <a:t>updates  (Ft. Benning, GA)</a:t>
            </a:r>
          </a:p>
          <a:p>
            <a:pPr marL="177800" indent="-177800">
              <a:buFont typeface="Arial" pitchFamily="34" charset="0"/>
              <a:buAutoNum type="arabicPeriod" startAt="3"/>
            </a:pPr>
            <a:r>
              <a:rPr lang="en-US" sz="1000" dirty="0">
                <a:solidFill>
                  <a:prstClr val="black"/>
                </a:solidFill>
                <a:ea typeface="Arial" panose="020B0604020202020204" pitchFamily="34" charset="0"/>
                <a:cs typeface="Arial" panose="020B0604020202020204" pitchFamily="34" charset="0"/>
              </a:rPr>
              <a:t>Tank Engineering Variant (TEV):  Update of Joint Assault Bridge interface hardware, </a:t>
            </a:r>
            <a:r>
              <a:rPr lang="en-US" sz="1000" dirty="0" smtClean="0">
                <a:solidFill>
                  <a:prstClr val="black"/>
                </a:solidFill>
                <a:ea typeface="Arial" panose="020B0604020202020204" pitchFamily="34" charset="0"/>
                <a:cs typeface="Arial" panose="020B0604020202020204" pitchFamily="34" charset="0"/>
              </a:rPr>
              <a:t>software </a:t>
            </a:r>
            <a:r>
              <a:rPr lang="en-US" sz="1000" dirty="0">
                <a:solidFill>
                  <a:prstClr val="black"/>
                </a:solidFill>
                <a:ea typeface="Arial" panose="020B0604020202020204" pitchFamily="34" charset="0"/>
                <a:cs typeface="Arial" panose="020B0604020202020204" pitchFamily="34" charset="0"/>
              </a:rPr>
              <a:t>along with 3 (1:2) CDT TEV systems Tech Refresh (Ft Leonard Wood, MO) </a:t>
            </a:r>
          </a:p>
          <a:p>
            <a:pPr marL="177800" indent="-177800">
              <a:buFont typeface="Arial" pitchFamily="34" charset="0"/>
              <a:buAutoNum type="arabicPeriod" startAt="3"/>
            </a:pPr>
            <a:r>
              <a:rPr lang="en-US" sz="1000" dirty="0">
                <a:solidFill>
                  <a:prstClr val="black"/>
                </a:solidFill>
                <a:ea typeface="Arial" panose="020B0604020202020204" pitchFamily="34" charset="0"/>
                <a:cs typeface="Arial" panose="020B0604020202020204" pitchFamily="34" charset="0"/>
              </a:rPr>
              <a:t>MRAP Variant (MV):  14 (1:1) CDT MV System Tech Refreshes (multiple sites)</a:t>
            </a:r>
          </a:p>
          <a:p>
            <a:pPr marL="177800" indent="-177800">
              <a:buFontTx/>
              <a:buAutoNum type="arabicPeriod" startAt="3"/>
            </a:pPr>
            <a:r>
              <a:rPr lang="en-US" sz="1000" dirty="0">
                <a:solidFill>
                  <a:prstClr val="black"/>
                </a:solidFill>
                <a:ea typeface="Arial" panose="020B0604020202020204" pitchFamily="34" charset="0"/>
                <a:cs typeface="Arial" panose="020B0604020202020204" pitchFamily="34" charset="0"/>
              </a:rPr>
              <a:t>Tactical Wheel Variant (TWV):   Build to Print 18 (1:4) New CDT TWV Systems (Ft Leonard Wood, MO) </a:t>
            </a:r>
          </a:p>
          <a:p>
            <a:pPr marL="177800" indent="-177800">
              <a:buFontTx/>
              <a:buAutoNum type="arabicPeriod" startAt="3"/>
            </a:pPr>
            <a:r>
              <a:rPr lang="en-US" sz="1000" dirty="0">
                <a:solidFill>
                  <a:prstClr val="black"/>
                </a:solidFill>
                <a:ea typeface="Arial" panose="020B0604020202020204" pitchFamily="34" charset="0"/>
                <a:cs typeface="Arial" panose="020B0604020202020204" pitchFamily="34" charset="0"/>
              </a:rPr>
              <a:t>Joint Light Tactical Variant (JLTV):  8 Cabs and 35 dashboards (Location - TBD)</a:t>
            </a:r>
          </a:p>
          <a:p>
            <a:r>
              <a:rPr lang="en-US" sz="900" dirty="0" smtClean="0">
                <a:solidFill>
                  <a:prstClr val="black"/>
                </a:solidFill>
                <a:ea typeface="Arial" panose="020B0604020202020204" pitchFamily="34" charset="0"/>
                <a:cs typeface="Arial" panose="020B0604020202020204" pitchFamily="34" charset="0"/>
              </a:rPr>
              <a:t>* Sustainment </a:t>
            </a:r>
            <a:r>
              <a:rPr lang="en-US" sz="900" dirty="0">
                <a:solidFill>
                  <a:prstClr val="black"/>
                </a:solidFill>
                <a:ea typeface="Arial" panose="020B0604020202020204" pitchFamily="34" charset="0"/>
                <a:cs typeface="Arial" panose="020B0604020202020204" pitchFamily="34" charset="0"/>
              </a:rPr>
              <a:t>of the CDT Systems will be accomplished through War Fighter Focus sustainment contracts.</a:t>
            </a:r>
          </a:p>
          <a:p>
            <a:endParaRPr lang="en-US" sz="1200" dirty="0" smtClean="0">
              <a:solidFill>
                <a:prstClr val="black"/>
              </a:solidFill>
            </a:endParaRPr>
          </a:p>
        </p:txBody>
      </p:sp>
      <p:sp>
        <p:nvSpPr>
          <p:cNvPr id="27" name="Text Box 35"/>
          <p:cNvSpPr txBox="1">
            <a:spLocks noChangeArrowheads="1"/>
          </p:cNvSpPr>
          <p:nvPr/>
        </p:nvSpPr>
        <p:spPr bwMode="auto">
          <a:xfrm>
            <a:off x="354104" y="5359322"/>
            <a:ext cx="2830833" cy="1431161"/>
          </a:xfrm>
          <a:prstGeom prst="rect">
            <a:avLst/>
          </a:prstGeom>
          <a:noFill/>
          <a:ln w="9525">
            <a:noFill/>
            <a:miter lim="800000"/>
            <a:headEnd/>
            <a:tailEnd/>
          </a:ln>
        </p:spPr>
        <p:txBody>
          <a:bodyPr wrap="square">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a:t>
            </a:r>
            <a:r>
              <a:rPr lang="en-US" sz="1200" dirty="0" smtClean="0">
                <a:solidFill>
                  <a:srgbClr val="000000"/>
                </a:solidFill>
                <a:ea typeface="Lucida Sans Unicode" pitchFamily="34" charset="0"/>
                <a:cs typeface="Lucida Sans Unicode" pitchFamily="34" charset="0"/>
              </a:rPr>
              <a:t>380-5201</a:t>
            </a:r>
            <a:endParaRPr lang="en-US" sz="1200" dirty="0">
              <a:solidFill>
                <a:srgbClr val="000000"/>
              </a:solidFill>
              <a:ea typeface="Lucida Sans Unicode" pitchFamily="34" charset="0"/>
              <a:cs typeface="Lucida Sans Unicode" pitchFamily="34" charset="0"/>
            </a:endParaRP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a:p>
            <a:pPr defTabSz="457200" eaLnBrk="0" hangingPunct="0">
              <a:spcAft>
                <a:spcPts val="600"/>
              </a:spcAft>
              <a:defRPr/>
            </a:pPr>
            <a:endParaRPr lang="en-US" sz="1200" dirty="0" smtClean="0">
              <a:solidFill>
                <a:srgbClr val="000000"/>
              </a:solidFill>
              <a:ea typeface="Lucida Sans Unicode" pitchFamily="34" charset="0"/>
              <a:cs typeface="Lucida Sans Unicode" pitchFamily="34" charset="0"/>
            </a:endParaRPr>
          </a:p>
          <a:p>
            <a:pPr defTabSz="457200" eaLnBrk="0" hangingPunct="0">
              <a:spcAft>
                <a:spcPts val="600"/>
              </a:spcAft>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28" name="Text Box 31"/>
          <p:cNvSpPr txBox="1">
            <a:spLocks noChangeArrowheads="1"/>
          </p:cNvSpPr>
          <p:nvPr/>
        </p:nvSpPr>
        <p:spPr bwMode="auto">
          <a:xfrm>
            <a:off x="3277780" y="5343178"/>
            <a:ext cx="2831366" cy="276999"/>
          </a:xfrm>
          <a:prstGeom prst="rect">
            <a:avLst/>
          </a:prstGeom>
          <a:noFill/>
          <a:ln w="9525">
            <a:noFill/>
            <a:miter lim="800000"/>
            <a:headEnd/>
            <a:tailEnd/>
          </a:ln>
        </p:spPr>
        <p:txBody>
          <a:bodyPr wrap="square">
            <a:spAutoFit/>
          </a:bodyPr>
          <a:lstStyle/>
          <a:p>
            <a:pPr marL="177800" indent="-177800" defTabSz="457200" eaLnBrk="0" hangingPunct="0">
              <a:buFontTx/>
              <a:buChar char="•"/>
              <a:defRPr/>
            </a:pPr>
            <a:r>
              <a:rPr lang="en-US" sz="1200" dirty="0" smtClean="0">
                <a:solidFill>
                  <a:srgbClr val="000000"/>
                </a:solidFill>
                <a:ea typeface="Lucida Sans Unicode" pitchFamily="34" charset="0"/>
                <a:cs typeface="Lucida Sans Unicode" pitchFamily="34" charset="0"/>
              </a:rPr>
              <a:t>Estimated at: $52.7M</a:t>
            </a:r>
          </a:p>
        </p:txBody>
      </p:sp>
      <p:sp>
        <p:nvSpPr>
          <p:cNvPr id="29" name="Rectangle 53"/>
          <p:cNvSpPr>
            <a:spLocks noChangeArrowheads="1"/>
          </p:cNvSpPr>
          <p:nvPr/>
        </p:nvSpPr>
        <p:spPr bwMode="auto">
          <a:xfrm>
            <a:off x="6086267" y="5478909"/>
            <a:ext cx="2787650" cy="646331"/>
          </a:xfrm>
          <a:prstGeom prst="rect">
            <a:avLst/>
          </a:prstGeom>
          <a:noFill/>
          <a:ln w="9525">
            <a:noFill/>
            <a:miter lim="800000"/>
            <a:headEnd/>
            <a:tailEnd/>
          </a:ln>
        </p:spPr>
        <p:txBody>
          <a:bodyPr>
            <a:spAutoFit/>
          </a:bodyPr>
          <a:lstStyle/>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Current Contract: None, EFO CPFF/FFP in process</a:t>
            </a:r>
          </a:p>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Original Developer: </a:t>
            </a:r>
            <a:r>
              <a:rPr lang="en-US" sz="1200" dirty="0" smtClean="0">
                <a:solidFill>
                  <a:srgbClr val="FF0000"/>
                </a:solidFill>
                <a:ea typeface="Lucida Sans Unicode" pitchFamily="34" charset="0"/>
                <a:cs typeface="Lucida Sans Unicode" pitchFamily="34" charset="0"/>
              </a:rPr>
              <a:t> </a:t>
            </a:r>
            <a:r>
              <a:rPr lang="en-US" sz="1200" dirty="0" smtClean="0">
                <a:solidFill>
                  <a:srgbClr val="000000"/>
                </a:solidFill>
                <a:ea typeface="Lucida Sans Unicode" pitchFamily="34" charset="0"/>
                <a:cs typeface="Lucida Sans Unicode" pitchFamily="34" charset="0"/>
              </a:rPr>
              <a:t>SAIC</a:t>
            </a:r>
            <a:endParaRPr lang="en-US" sz="1200" dirty="0">
              <a:solidFill>
                <a:srgbClr val="000000"/>
              </a:solidFill>
              <a:ea typeface="Lucida Sans Unicode" pitchFamily="34" charset="0"/>
              <a:cs typeface="Lucida Sans Unicode" pitchFamily="34" charset="0"/>
            </a:endParaRPr>
          </a:p>
        </p:txBody>
      </p:sp>
      <p:sp>
        <p:nvSpPr>
          <p:cNvPr id="30" name="Text Box 12"/>
          <p:cNvSpPr txBox="1">
            <a:spLocks noChangeArrowheads="1"/>
          </p:cNvSpPr>
          <p:nvPr/>
        </p:nvSpPr>
        <p:spPr bwMode="auto">
          <a:xfrm>
            <a:off x="1232825" y="565756"/>
            <a:ext cx="9218870" cy="461665"/>
          </a:xfrm>
          <a:prstGeom prst="rect">
            <a:avLst/>
          </a:prstGeom>
          <a:noFill/>
          <a:ln w="9525">
            <a:noFill/>
            <a:miter lim="800000"/>
            <a:headEnd/>
            <a:tailEnd/>
          </a:ln>
        </p:spPr>
        <p:txBody>
          <a:bodyPr wrap="square" anchor="ctr">
            <a:spAutoFit/>
          </a:bodyPr>
          <a:lstStyle/>
          <a:p>
            <a:r>
              <a:rPr lang="en-US" sz="2400" b="1" dirty="0" smtClean="0">
                <a:solidFill>
                  <a:prstClr val="white"/>
                </a:solidFill>
              </a:rPr>
              <a:t>Common Driver Trainer (CDT)</a:t>
            </a:r>
            <a:endParaRPr lang="en-US" sz="2400" b="1" dirty="0">
              <a:solidFill>
                <a:prstClr val="white"/>
              </a:solidFill>
            </a:endParaRPr>
          </a:p>
        </p:txBody>
      </p:sp>
      <p:sp>
        <p:nvSpPr>
          <p:cNvPr id="31" name="TextBox 30"/>
          <p:cNvSpPr txBox="1"/>
          <p:nvPr/>
        </p:nvSpPr>
        <p:spPr>
          <a:xfrm>
            <a:off x="3277780" y="3888279"/>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5 years</a:t>
            </a:r>
            <a:endParaRPr lang="en-US" sz="1200" dirty="0"/>
          </a:p>
        </p:txBody>
      </p:sp>
      <p:sp>
        <p:nvSpPr>
          <p:cNvPr id="32" name="Text Box 26"/>
          <p:cNvSpPr txBox="1">
            <a:spLocks noChangeArrowheads="1"/>
          </p:cNvSpPr>
          <p:nvPr/>
        </p:nvSpPr>
        <p:spPr bwMode="auto">
          <a:xfrm>
            <a:off x="6292564" y="3888279"/>
            <a:ext cx="640080" cy="1124795"/>
          </a:xfrm>
          <a:prstGeom prst="rect">
            <a:avLst/>
          </a:prstGeom>
          <a:noFill/>
          <a:ln w="9525">
            <a:noFill/>
            <a:miter lim="800000"/>
            <a:headEnd/>
            <a:tailEnd/>
          </a:ln>
        </p:spPr>
        <p:txBody>
          <a:bodyPr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TBD</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SSN</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33" name="Isosceles Triangle 32"/>
          <p:cNvSpPr/>
          <p:nvPr/>
        </p:nvSpPr>
        <p:spPr>
          <a:xfrm>
            <a:off x="6429724" y="4236550"/>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4" name="Text Box 26"/>
          <p:cNvSpPr txBox="1">
            <a:spLocks noChangeArrowheads="1"/>
          </p:cNvSpPr>
          <p:nvPr/>
        </p:nvSpPr>
        <p:spPr bwMode="auto">
          <a:xfrm>
            <a:off x="7260832" y="3886200"/>
            <a:ext cx="563880"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TBD</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RFP</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35" name="Isosceles Triangle 34"/>
          <p:cNvSpPr/>
          <p:nvPr/>
        </p:nvSpPr>
        <p:spPr>
          <a:xfrm>
            <a:off x="7360844" y="4261136"/>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6" name="Text Box 26"/>
          <p:cNvSpPr txBox="1">
            <a:spLocks noChangeArrowheads="1"/>
          </p:cNvSpPr>
          <p:nvPr/>
        </p:nvSpPr>
        <p:spPr bwMode="auto">
          <a:xfrm>
            <a:off x="8127499" y="3886200"/>
            <a:ext cx="590079"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TBD</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Contract Award</a:t>
            </a:r>
            <a:endParaRPr lang="en-US" sz="1200" dirty="0">
              <a:solidFill>
                <a:srgbClr val="000000"/>
              </a:solidFill>
              <a:ea typeface="Lucida Sans Unicode" pitchFamily="34" charset="0"/>
              <a:cs typeface="Lucida Sans Unicode" pitchFamily="34" charset="0"/>
            </a:endParaRPr>
          </a:p>
        </p:txBody>
      </p:sp>
      <p:sp>
        <p:nvSpPr>
          <p:cNvPr id="37" name="Isosceles Triangle 36"/>
          <p:cNvSpPr/>
          <p:nvPr/>
        </p:nvSpPr>
        <p:spPr>
          <a:xfrm>
            <a:off x="8233034" y="4261136"/>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Tree>
    <p:extLst>
      <p:ext uri="{BB962C8B-B14F-4D97-AF65-F5344CB8AC3E}">
        <p14:creationId xmlns:p14="http://schemas.microsoft.com/office/powerpoint/2010/main" val="40853192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85659" y="2636129"/>
            <a:ext cx="8700124" cy="1269340"/>
          </a:xfrm>
          <a:prstGeom prst="rect">
            <a:avLst/>
          </a:prstGeom>
          <a:solidFill>
            <a:srgbClr val="BD92D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285659" y="3962208"/>
            <a:ext cx="8700124" cy="1614032"/>
          </a:xfrm>
          <a:prstGeom prst="rect">
            <a:avLst/>
          </a:prstGeom>
          <a:solidFill>
            <a:srgbClr val="C7E6A4"/>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62133" y="485641"/>
            <a:ext cx="7321062" cy="601088"/>
          </a:xfrm>
        </p:spPr>
        <p:txBody>
          <a:bodyPr/>
          <a:lstStyle/>
          <a:p>
            <a:pPr algn="l"/>
            <a:r>
              <a:rPr lang="en-US" sz="2400" dirty="0">
                <a:solidFill>
                  <a:prstClr val="white"/>
                </a:solidFill>
              </a:rPr>
              <a:t>Common Driver Trainer (CDT</a:t>
            </a:r>
            <a:r>
              <a:rPr lang="en-US" sz="2400" dirty="0" smtClean="0">
                <a:solidFill>
                  <a:prstClr val="white"/>
                </a:solidFill>
              </a:rPr>
              <a:t>) </a:t>
            </a:r>
            <a:r>
              <a:rPr lang="en-US" sz="2400" dirty="0" smtClean="0">
                <a:solidFill>
                  <a:schemeClr val="bg1"/>
                </a:solidFill>
              </a:rPr>
              <a:t>Product Line </a:t>
            </a:r>
            <a:endParaRPr lang="en-US" sz="2400" dirty="0">
              <a:solidFill>
                <a:schemeClr val="bg1"/>
              </a:solidFill>
            </a:endParaRPr>
          </a:p>
        </p:txBody>
      </p:sp>
      <p:sp>
        <p:nvSpPr>
          <p:cNvPr id="11" name="TextBox 10"/>
          <p:cNvSpPr txBox="1"/>
          <p:nvPr/>
        </p:nvSpPr>
        <p:spPr>
          <a:xfrm>
            <a:off x="3041704" y="4414548"/>
            <a:ext cx="1850097" cy="1061829"/>
          </a:xfrm>
          <a:prstGeom prst="rect">
            <a:avLst/>
          </a:prstGeom>
          <a:noFill/>
        </p:spPr>
        <p:txBody>
          <a:bodyPr wrap="square" rtlCol="0">
            <a:spAutoFit/>
          </a:bodyPr>
          <a:lstStyle/>
          <a:p>
            <a:pPr marL="171450" indent="-171450">
              <a:buFontTx/>
              <a:buChar char="-"/>
            </a:pPr>
            <a:r>
              <a:rPr lang="en-US" sz="900" dirty="0" smtClean="0">
                <a:latin typeface="Arial" pitchFamily="34" charset="0"/>
              </a:rPr>
              <a:t>6 Degrees of Motion</a:t>
            </a:r>
          </a:p>
          <a:p>
            <a:pPr marL="171450" indent="-171450">
              <a:buFontTx/>
              <a:buChar char="-"/>
            </a:pPr>
            <a:r>
              <a:rPr lang="en-US" sz="900" dirty="0" smtClean="0">
                <a:latin typeface="Arial" pitchFamily="34" charset="0"/>
              </a:rPr>
              <a:t>Instructor/Operator Station</a:t>
            </a:r>
          </a:p>
          <a:p>
            <a:pPr marL="171450" indent="-171450">
              <a:buFontTx/>
              <a:buChar char="-"/>
            </a:pPr>
            <a:r>
              <a:rPr lang="en-US" sz="900" dirty="0" smtClean="0">
                <a:latin typeface="Arial" pitchFamily="34" charset="0"/>
              </a:rPr>
              <a:t>After Action Review Station</a:t>
            </a:r>
          </a:p>
          <a:p>
            <a:pPr marL="171450" indent="-171450">
              <a:buFontTx/>
              <a:buChar char="-"/>
            </a:pPr>
            <a:r>
              <a:rPr lang="en-US" sz="900" dirty="0" smtClean="0">
                <a:latin typeface="Arial" pitchFamily="34" charset="0"/>
              </a:rPr>
              <a:t>Databases</a:t>
            </a:r>
          </a:p>
          <a:p>
            <a:pPr marL="171450" indent="-171450">
              <a:buFontTx/>
              <a:buChar char="-"/>
            </a:pPr>
            <a:r>
              <a:rPr lang="en-US" sz="900" dirty="0" smtClean="0">
                <a:latin typeface="Arial" pitchFamily="34" charset="0"/>
              </a:rPr>
              <a:t>Displays</a:t>
            </a:r>
          </a:p>
          <a:p>
            <a:pPr marL="171450" indent="-171450">
              <a:buFontTx/>
              <a:buChar char="-"/>
            </a:pPr>
            <a:r>
              <a:rPr lang="en-US" sz="900" dirty="0" smtClean="0">
                <a:latin typeface="Arial" pitchFamily="34" charset="0"/>
              </a:rPr>
              <a:t>Image Generators</a:t>
            </a:r>
          </a:p>
          <a:p>
            <a:pPr marL="171450" indent="-171450">
              <a:buFontTx/>
              <a:buChar char="-"/>
            </a:pPr>
            <a:r>
              <a:rPr lang="en-US" sz="900" dirty="0" smtClean="0">
                <a:latin typeface="Arial" pitchFamily="34" charset="0"/>
              </a:rPr>
              <a:t>Projectors</a:t>
            </a:r>
          </a:p>
        </p:txBody>
      </p:sp>
      <p:sp>
        <p:nvSpPr>
          <p:cNvPr id="37" name="TextBox 36"/>
          <p:cNvSpPr txBox="1"/>
          <p:nvPr/>
        </p:nvSpPr>
        <p:spPr>
          <a:xfrm>
            <a:off x="5196866" y="5554067"/>
            <a:ext cx="3261334" cy="1331134"/>
          </a:xfrm>
          <a:prstGeom prst="rect">
            <a:avLst/>
          </a:prstGeom>
          <a:noFill/>
        </p:spPr>
        <p:txBody>
          <a:bodyPr wrap="square" rtlCol="0">
            <a:spAutoFit/>
          </a:bodyPr>
          <a:lstStyle/>
          <a:p>
            <a:r>
              <a:rPr lang="en-US" sz="1150" b="1" u="sng" dirty="0" smtClean="0">
                <a:latin typeface="Arial" pitchFamily="34" charset="0"/>
              </a:rPr>
              <a:t>Common components/reuse</a:t>
            </a:r>
          </a:p>
          <a:p>
            <a:pPr marL="171450" indent="-171450">
              <a:buFontTx/>
              <a:buChar char="-"/>
            </a:pPr>
            <a:r>
              <a:rPr lang="en-US" sz="1150" b="1" dirty="0">
                <a:latin typeface="Arial" pitchFamily="34" charset="0"/>
              </a:rPr>
              <a:t>Common Training</a:t>
            </a:r>
          </a:p>
          <a:p>
            <a:pPr marL="171450" indent="-171450">
              <a:buFontTx/>
              <a:buChar char="-"/>
            </a:pPr>
            <a:r>
              <a:rPr lang="en-US" sz="1150" b="1" dirty="0" smtClean="0">
                <a:latin typeface="Arial" pitchFamily="34" charset="0"/>
              </a:rPr>
              <a:t>Instructor and Maintenance procedures</a:t>
            </a:r>
          </a:p>
          <a:p>
            <a:pPr marL="171450" indent="-171450">
              <a:buFontTx/>
              <a:buChar char="-"/>
            </a:pPr>
            <a:r>
              <a:rPr lang="en-US" sz="1150" b="1" dirty="0" smtClean="0">
                <a:latin typeface="Arial" pitchFamily="34" charset="0"/>
              </a:rPr>
              <a:t>User and Operator Manuals</a:t>
            </a:r>
          </a:p>
          <a:p>
            <a:pPr marL="171450" indent="-171450">
              <a:buFontTx/>
              <a:buChar char="-"/>
            </a:pPr>
            <a:r>
              <a:rPr lang="en-US" sz="1150" b="1" dirty="0" smtClean="0">
                <a:latin typeface="Arial" pitchFamily="34" charset="0"/>
              </a:rPr>
              <a:t>Testing/troubleshooting</a:t>
            </a:r>
          </a:p>
          <a:p>
            <a:pPr marL="171450" indent="-171450">
              <a:buFontTx/>
              <a:buChar char="-"/>
            </a:pPr>
            <a:r>
              <a:rPr lang="en-US" sz="1150" b="1" dirty="0" smtClean="0">
                <a:latin typeface="Arial" pitchFamily="34" charset="0"/>
              </a:rPr>
              <a:t>Diagrams/drawings</a:t>
            </a:r>
          </a:p>
          <a:p>
            <a:pPr marL="171450" indent="-171450">
              <a:buFontTx/>
              <a:buChar char="-"/>
            </a:pPr>
            <a:r>
              <a:rPr lang="en-US" sz="1150" b="1" dirty="0" smtClean="0">
                <a:latin typeface="Arial" pitchFamily="34" charset="0"/>
              </a:rPr>
              <a:t>Reduced Spares</a:t>
            </a:r>
          </a:p>
        </p:txBody>
      </p:sp>
      <p:sp>
        <p:nvSpPr>
          <p:cNvPr id="40" name="TextBox 39"/>
          <p:cNvSpPr txBox="1"/>
          <p:nvPr/>
        </p:nvSpPr>
        <p:spPr>
          <a:xfrm>
            <a:off x="2067204" y="2992023"/>
            <a:ext cx="1808030" cy="923330"/>
          </a:xfrm>
          <a:prstGeom prst="rect">
            <a:avLst/>
          </a:prstGeom>
          <a:noFill/>
        </p:spPr>
        <p:txBody>
          <a:bodyPr wrap="square" rtlCol="0">
            <a:spAutoFit/>
          </a:bodyPr>
          <a:lstStyle/>
          <a:p>
            <a:pPr marL="171450" indent="-171450">
              <a:buFontTx/>
              <a:buChar char="-"/>
            </a:pPr>
            <a:r>
              <a:rPr lang="en-US" sz="900" dirty="0" smtClean="0">
                <a:latin typeface="Arial" pitchFamily="34" charset="0"/>
              </a:rPr>
              <a:t>Vehicle Cab &amp; Dashboard </a:t>
            </a:r>
          </a:p>
          <a:p>
            <a:pPr marL="171450" indent="-171450">
              <a:buFontTx/>
              <a:buChar char="-"/>
            </a:pPr>
            <a:r>
              <a:rPr lang="en-US" sz="900" dirty="0" smtClean="0">
                <a:latin typeface="Arial" pitchFamily="34" charset="0"/>
              </a:rPr>
              <a:t>Vehicle Dynamics</a:t>
            </a:r>
          </a:p>
          <a:p>
            <a:pPr marL="171450" indent="-171450">
              <a:buFontTx/>
              <a:buChar char="-"/>
            </a:pPr>
            <a:r>
              <a:rPr lang="en-US" sz="900" dirty="0" smtClean="0">
                <a:latin typeface="Arial" pitchFamily="34" charset="0"/>
              </a:rPr>
              <a:t>Specialized Scoring </a:t>
            </a:r>
          </a:p>
          <a:p>
            <a:pPr marL="171450" indent="-171450">
              <a:buFontTx/>
              <a:buChar char="-"/>
            </a:pPr>
            <a:r>
              <a:rPr lang="en-US" sz="900" dirty="0">
                <a:latin typeface="Arial" pitchFamily="34" charset="0"/>
              </a:rPr>
              <a:t>1 Instructor to 1 </a:t>
            </a:r>
            <a:r>
              <a:rPr lang="en-US" sz="900" dirty="0" smtClean="0">
                <a:latin typeface="Arial" pitchFamily="34" charset="0"/>
              </a:rPr>
              <a:t>Student configuration</a:t>
            </a:r>
            <a:endParaRPr lang="en-US" sz="900" dirty="0">
              <a:latin typeface="Arial" pitchFamily="34" charset="0"/>
            </a:endParaRPr>
          </a:p>
          <a:p>
            <a:pPr marL="171450" indent="-171450">
              <a:buFontTx/>
              <a:buChar char="-"/>
            </a:pPr>
            <a:endParaRPr lang="en-US" sz="900" dirty="0" smtClean="0">
              <a:latin typeface="Arial" pitchFamily="34" charset="0"/>
            </a:endParaRPr>
          </a:p>
        </p:txBody>
      </p:sp>
      <p:sp>
        <p:nvSpPr>
          <p:cNvPr id="41" name="TextBox 40"/>
          <p:cNvSpPr txBox="1"/>
          <p:nvPr/>
        </p:nvSpPr>
        <p:spPr>
          <a:xfrm>
            <a:off x="3798973" y="2992023"/>
            <a:ext cx="1808030" cy="923330"/>
          </a:xfrm>
          <a:prstGeom prst="rect">
            <a:avLst/>
          </a:prstGeom>
          <a:noFill/>
        </p:spPr>
        <p:txBody>
          <a:bodyPr wrap="square" rtlCol="0">
            <a:spAutoFit/>
          </a:bodyPr>
          <a:lstStyle/>
          <a:p>
            <a:pPr marL="171450" indent="-171450">
              <a:buFontTx/>
              <a:buChar char="-"/>
            </a:pPr>
            <a:r>
              <a:rPr lang="en-US" sz="900" dirty="0" smtClean="0">
                <a:latin typeface="Arial" pitchFamily="34" charset="0"/>
              </a:rPr>
              <a:t>Vehicle </a:t>
            </a:r>
            <a:r>
              <a:rPr lang="en-US" sz="900" dirty="0">
                <a:latin typeface="Arial" pitchFamily="34" charset="0"/>
              </a:rPr>
              <a:t>Cab &amp; Dashboard </a:t>
            </a:r>
          </a:p>
          <a:p>
            <a:pPr marL="171450" indent="-171450">
              <a:buFontTx/>
              <a:buChar char="-"/>
            </a:pPr>
            <a:r>
              <a:rPr lang="en-US" sz="900" dirty="0" smtClean="0">
                <a:latin typeface="Arial" pitchFamily="34" charset="0"/>
              </a:rPr>
              <a:t>Vehicle Dynamics</a:t>
            </a:r>
          </a:p>
          <a:p>
            <a:pPr marL="171450" indent="-171450">
              <a:buFontTx/>
              <a:buChar char="-"/>
            </a:pPr>
            <a:r>
              <a:rPr lang="en-US" sz="900" dirty="0" smtClean="0">
                <a:latin typeface="Arial" pitchFamily="34" charset="0"/>
              </a:rPr>
              <a:t>Specialized Scoring</a:t>
            </a:r>
          </a:p>
          <a:p>
            <a:pPr marL="171450" indent="-171450">
              <a:buFontTx/>
              <a:buChar char="-"/>
            </a:pPr>
            <a:r>
              <a:rPr lang="en-US" sz="900" dirty="0">
                <a:latin typeface="Arial" pitchFamily="34" charset="0"/>
              </a:rPr>
              <a:t>1 Instructor to 1 </a:t>
            </a:r>
            <a:r>
              <a:rPr lang="en-US" sz="900" dirty="0" smtClean="0">
                <a:latin typeface="Arial" pitchFamily="34" charset="0"/>
              </a:rPr>
              <a:t>Student configuration</a:t>
            </a:r>
            <a:endParaRPr lang="en-US" sz="900" dirty="0">
              <a:latin typeface="Arial" pitchFamily="34" charset="0"/>
            </a:endParaRPr>
          </a:p>
          <a:p>
            <a:pPr marL="171450" indent="-171450">
              <a:buFontTx/>
              <a:buChar char="-"/>
            </a:pPr>
            <a:endParaRPr lang="en-US" sz="900" dirty="0" smtClean="0">
              <a:latin typeface="Arial" pitchFamily="34" charset="0"/>
            </a:endParaRPr>
          </a:p>
        </p:txBody>
      </p:sp>
      <p:sp>
        <p:nvSpPr>
          <p:cNvPr id="42" name="TextBox 41"/>
          <p:cNvSpPr txBox="1"/>
          <p:nvPr/>
        </p:nvSpPr>
        <p:spPr>
          <a:xfrm>
            <a:off x="5581603" y="2992023"/>
            <a:ext cx="1808030" cy="923330"/>
          </a:xfrm>
          <a:prstGeom prst="rect">
            <a:avLst/>
          </a:prstGeom>
          <a:noFill/>
        </p:spPr>
        <p:txBody>
          <a:bodyPr wrap="square" rtlCol="0">
            <a:spAutoFit/>
          </a:bodyPr>
          <a:lstStyle/>
          <a:p>
            <a:pPr marL="171450" indent="-171450">
              <a:buFontTx/>
              <a:buChar char="-"/>
            </a:pPr>
            <a:r>
              <a:rPr lang="en-US" sz="900" dirty="0" smtClean="0">
                <a:latin typeface="Arial" pitchFamily="34" charset="0"/>
              </a:rPr>
              <a:t>Vehicle Cab &amp; Dashboard </a:t>
            </a:r>
          </a:p>
          <a:p>
            <a:pPr marL="171450" indent="-171450">
              <a:buFontTx/>
              <a:buChar char="-"/>
            </a:pPr>
            <a:r>
              <a:rPr lang="en-US" sz="900" dirty="0" smtClean="0">
                <a:latin typeface="Arial" pitchFamily="34" charset="0"/>
              </a:rPr>
              <a:t>Vehicle Dynamics</a:t>
            </a:r>
          </a:p>
          <a:p>
            <a:pPr marL="171450" indent="-171450">
              <a:buFontTx/>
              <a:buChar char="-"/>
            </a:pPr>
            <a:r>
              <a:rPr lang="en-US" sz="900" dirty="0" smtClean="0">
                <a:latin typeface="Arial" pitchFamily="34" charset="0"/>
              </a:rPr>
              <a:t>Specialized Scoring</a:t>
            </a:r>
          </a:p>
          <a:p>
            <a:pPr marL="171450" indent="-171450">
              <a:buFontTx/>
              <a:buChar char="-"/>
            </a:pPr>
            <a:r>
              <a:rPr lang="en-US" sz="900" dirty="0" smtClean="0">
                <a:latin typeface="Arial" pitchFamily="34" charset="0"/>
              </a:rPr>
              <a:t>Tank Commander Station</a:t>
            </a:r>
          </a:p>
          <a:p>
            <a:pPr marL="171450" indent="-171450">
              <a:buFontTx/>
              <a:buChar char="-"/>
            </a:pPr>
            <a:r>
              <a:rPr lang="en-US" sz="900" dirty="0" smtClean="0">
                <a:latin typeface="Arial" pitchFamily="34" charset="0"/>
              </a:rPr>
              <a:t>1 Instructor to 2 Student configuration</a:t>
            </a:r>
          </a:p>
        </p:txBody>
      </p:sp>
      <p:sp>
        <p:nvSpPr>
          <p:cNvPr id="45" name="TextBox 44"/>
          <p:cNvSpPr txBox="1"/>
          <p:nvPr/>
        </p:nvSpPr>
        <p:spPr>
          <a:xfrm>
            <a:off x="7287972" y="2992023"/>
            <a:ext cx="1808030" cy="923330"/>
          </a:xfrm>
          <a:prstGeom prst="rect">
            <a:avLst/>
          </a:prstGeom>
          <a:noFill/>
        </p:spPr>
        <p:txBody>
          <a:bodyPr wrap="square" rtlCol="0">
            <a:spAutoFit/>
          </a:bodyPr>
          <a:lstStyle/>
          <a:p>
            <a:pPr marL="171450" indent="-171450">
              <a:buFontTx/>
              <a:buChar char="-"/>
            </a:pPr>
            <a:r>
              <a:rPr lang="en-US" sz="900" dirty="0" smtClean="0">
                <a:latin typeface="Arial" pitchFamily="34" charset="0"/>
              </a:rPr>
              <a:t>Vehicle Cab &amp; Dashboard </a:t>
            </a:r>
          </a:p>
          <a:p>
            <a:pPr marL="171450" indent="-171450">
              <a:buFontTx/>
              <a:buChar char="-"/>
            </a:pPr>
            <a:r>
              <a:rPr lang="en-US" sz="900" dirty="0" smtClean="0">
                <a:latin typeface="Arial" pitchFamily="34" charset="0"/>
              </a:rPr>
              <a:t>Vehicle Dynamics</a:t>
            </a:r>
          </a:p>
          <a:p>
            <a:pPr marL="171450" indent="-171450">
              <a:buFontTx/>
              <a:buChar char="-"/>
            </a:pPr>
            <a:r>
              <a:rPr lang="en-US" sz="900" dirty="0" smtClean="0">
                <a:latin typeface="Arial" pitchFamily="34" charset="0"/>
              </a:rPr>
              <a:t>Specialized Scoring </a:t>
            </a:r>
          </a:p>
          <a:p>
            <a:pPr marL="171450" indent="-171450">
              <a:buFontTx/>
              <a:buChar char="-"/>
            </a:pPr>
            <a:r>
              <a:rPr lang="en-US" sz="900" dirty="0" smtClean="0">
                <a:latin typeface="Arial" pitchFamily="34" charset="0"/>
              </a:rPr>
              <a:t>Assistant Driver station</a:t>
            </a:r>
          </a:p>
          <a:p>
            <a:pPr marL="171450" indent="-171450">
              <a:buFontTx/>
              <a:buChar char="-"/>
            </a:pPr>
            <a:r>
              <a:rPr lang="en-US" sz="900" dirty="0" smtClean="0">
                <a:latin typeface="Arial" pitchFamily="34" charset="0"/>
              </a:rPr>
              <a:t>1 instructor to 4 Students configuration</a:t>
            </a:r>
          </a:p>
        </p:txBody>
      </p:sp>
      <p:pic>
        <p:nvPicPr>
          <p:cNvPr id="48" name="Picture 2" descr="I:\Common\CDT\Thelma's Files\My Pictures\abram19.jpg"/>
          <p:cNvPicPr>
            <a:picLocks noChangeAspect="1" noChangeArrowheads="1"/>
          </p:cNvPicPr>
          <p:nvPr/>
        </p:nvPicPr>
        <p:blipFill>
          <a:blip r:embed="rId3" cstate="print"/>
          <a:srcRect/>
          <a:stretch>
            <a:fillRect/>
          </a:stretch>
        </p:blipFill>
        <p:spPr bwMode="auto">
          <a:xfrm>
            <a:off x="3810000" y="1342616"/>
            <a:ext cx="1517148" cy="816308"/>
          </a:xfrm>
          <a:prstGeom prst="rect">
            <a:avLst/>
          </a:prstGeom>
          <a:noFill/>
          <a:ln w="9525">
            <a:noFill/>
            <a:miter lim="800000"/>
            <a:headEnd/>
            <a:tailEnd/>
          </a:ln>
        </p:spPr>
      </p:pic>
      <p:pic>
        <p:nvPicPr>
          <p:cNvPr id="49" name="Picture 21" descr="SUNP0015"/>
          <p:cNvPicPr>
            <a:picLocks noChangeAspect="1" noChangeArrowheads="1"/>
          </p:cNvPicPr>
          <p:nvPr/>
        </p:nvPicPr>
        <p:blipFill>
          <a:blip r:embed="rId4" cstate="print"/>
          <a:srcRect l="4956" r="6940"/>
          <a:stretch>
            <a:fillRect/>
          </a:stretch>
        </p:blipFill>
        <p:spPr bwMode="auto">
          <a:xfrm>
            <a:off x="5609665" y="1327457"/>
            <a:ext cx="1554833" cy="831467"/>
          </a:xfrm>
          <a:prstGeom prst="rect">
            <a:avLst/>
          </a:prstGeom>
          <a:noFill/>
          <a:ln w="9525">
            <a:solidFill>
              <a:srgbClr val="969696"/>
            </a:solidFill>
            <a:miter lim="800000"/>
            <a:headEnd/>
            <a:tailEnd/>
          </a:ln>
        </p:spPr>
      </p:pic>
      <p:pic>
        <p:nvPicPr>
          <p:cNvPr id="50" name="Picture 6" descr="C:\Users\ronald.g.swanson\Pictures\TWV Pics\100_0625.JPG"/>
          <p:cNvPicPr>
            <a:picLocks noChangeAspect="1" noChangeArrowheads="1"/>
          </p:cNvPicPr>
          <p:nvPr/>
        </p:nvPicPr>
        <p:blipFill>
          <a:blip r:embed="rId5" cstate="print"/>
          <a:srcRect/>
          <a:stretch>
            <a:fillRect/>
          </a:stretch>
        </p:blipFill>
        <p:spPr bwMode="auto">
          <a:xfrm>
            <a:off x="7391400" y="1342616"/>
            <a:ext cx="1533412" cy="816308"/>
          </a:xfrm>
          <a:prstGeom prst="rect">
            <a:avLst/>
          </a:prstGeom>
          <a:noFill/>
        </p:spPr>
      </p:pic>
      <p:pic>
        <p:nvPicPr>
          <p:cNvPr id="51" name="Picture 8"/>
          <p:cNvPicPr>
            <a:picLocks noChangeAspect="1" noChangeArrowheads="1"/>
          </p:cNvPicPr>
          <p:nvPr/>
        </p:nvPicPr>
        <p:blipFill>
          <a:blip r:embed="rId6" cstate="print"/>
          <a:srcRect/>
          <a:stretch>
            <a:fillRect/>
          </a:stretch>
        </p:blipFill>
        <p:spPr bwMode="auto">
          <a:xfrm>
            <a:off x="2145649" y="1318357"/>
            <a:ext cx="1511929" cy="840567"/>
          </a:xfrm>
          <a:prstGeom prst="rect">
            <a:avLst/>
          </a:prstGeom>
          <a:noFill/>
          <a:ln w="9525">
            <a:solidFill>
              <a:schemeClr val="tx1"/>
            </a:solidFill>
            <a:miter lim="800000"/>
            <a:headEnd/>
            <a:tailEnd/>
          </a:ln>
        </p:spPr>
      </p:pic>
      <p:pic>
        <p:nvPicPr>
          <p:cNvPr id="52" name="Picture 5" descr="I:\Common\CDT\CDT Archive1\Picures and CDT video\Stryker media\Stryker Vehicle Pics\Deployed_stryker.JPG"/>
          <p:cNvPicPr>
            <a:picLocks noChangeAspect="1" noChangeArrowheads="1"/>
          </p:cNvPicPr>
          <p:nvPr/>
        </p:nvPicPr>
        <p:blipFill rotWithShape="1">
          <a:blip r:embed="rId7" cstate="print"/>
          <a:srcRect l="36975"/>
          <a:stretch/>
        </p:blipFill>
        <p:spPr bwMode="auto">
          <a:xfrm>
            <a:off x="533400" y="1327732"/>
            <a:ext cx="1010407" cy="831192"/>
          </a:xfrm>
          <a:prstGeom prst="rect">
            <a:avLst/>
          </a:prstGeom>
          <a:noFill/>
          <a:ln w="9525">
            <a:noFill/>
            <a:miter lim="800000"/>
            <a:headEnd/>
            <a:tailEnd/>
          </a:ln>
        </p:spPr>
      </p:pic>
      <p:sp>
        <p:nvSpPr>
          <p:cNvPr id="21" name="TextBox 20"/>
          <p:cNvSpPr txBox="1"/>
          <p:nvPr/>
        </p:nvSpPr>
        <p:spPr>
          <a:xfrm>
            <a:off x="361332" y="2992023"/>
            <a:ext cx="1808030" cy="923330"/>
          </a:xfrm>
          <a:prstGeom prst="rect">
            <a:avLst/>
          </a:prstGeom>
          <a:noFill/>
        </p:spPr>
        <p:txBody>
          <a:bodyPr wrap="square" rtlCol="0">
            <a:spAutoFit/>
          </a:bodyPr>
          <a:lstStyle/>
          <a:p>
            <a:pPr marL="171450" indent="-171450">
              <a:buFontTx/>
              <a:buChar char="-"/>
            </a:pPr>
            <a:r>
              <a:rPr lang="en-US" sz="900" dirty="0" smtClean="0">
                <a:latin typeface="Arial" pitchFamily="34" charset="0"/>
              </a:rPr>
              <a:t>Vehicle Cab &amp; Dashboard</a:t>
            </a:r>
          </a:p>
          <a:p>
            <a:pPr marL="171450" indent="-171450">
              <a:buFontTx/>
              <a:buChar char="-"/>
            </a:pPr>
            <a:r>
              <a:rPr lang="en-US" sz="900" dirty="0" smtClean="0">
                <a:latin typeface="Arial" pitchFamily="34" charset="0"/>
              </a:rPr>
              <a:t>Vehicle Dynamics</a:t>
            </a:r>
          </a:p>
          <a:p>
            <a:pPr marL="171450" indent="-171450">
              <a:buFontTx/>
              <a:buChar char="-"/>
            </a:pPr>
            <a:r>
              <a:rPr lang="en-US" sz="900" dirty="0" smtClean="0">
                <a:latin typeface="Arial" pitchFamily="34" charset="0"/>
              </a:rPr>
              <a:t>Specialized Scoring </a:t>
            </a:r>
          </a:p>
          <a:p>
            <a:pPr marL="171450" indent="-171450">
              <a:buFontTx/>
              <a:buChar char="-"/>
            </a:pPr>
            <a:r>
              <a:rPr lang="en-US" sz="900" dirty="0" smtClean="0">
                <a:latin typeface="Arial" pitchFamily="34" charset="0"/>
              </a:rPr>
              <a:t>1 </a:t>
            </a:r>
            <a:r>
              <a:rPr lang="en-US" sz="900" dirty="0">
                <a:latin typeface="Arial" pitchFamily="34" charset="0"/>
              </a:rPr>
              <a:t>Instructor to </a:t>
            </a:r>
            <a:r>
              <a:rPr lang="en-US" sz="900" dirty="0" smtClean="0">
                <a:latin typeface="Arial" pitchFamily="34" charset="0"/>
              </a:rPr>
              <a:t>1 Student configuration</a:t>
            </a:r>
            <a:endParaRPr lang="en-US" sz="900" dirty="0">
              <a:latin typeface="Arial" pitchFamily="34" charset="0"/>
            </a:endParaRPr>
          </a:p>
          <a:p>
            <a:pPr marL="171450" indent="-171450">
              <a:buFontTx/>
              <a:buChar char="-"/>
            </a:pPr>
            <a:endParaRPr lang="en-US" sz="900" dirty="0" smtClean="0">
              <a:latin typeface="Arial" pitchFamily="34" charset="0"/>
            </a:endParaRPr>
          </a:p>
        </p:txBody>
      </p:sp>
      <p:sp>
        <p:nvSpPr>
          <p:cNvPr id="22" name="TextBox 21"/>
          <p:cNvSpPr txBox="1"/>
          <p:nvPr/>
        </p:nvSpPr>
        <p:spPr>
          <a:xfrm>
            <a:off x="164465" y="2161169"/>
            <a:ext cx="1808030" cy="507831"/>
          </a:xfrm>
          <a:prstGeom prst="rect">
            <a:avLst/>
          </a:prstGeom>
          <a:noFill/>
        </p:spPr>
        <p:txBody>
          <a:bodyPr wrap="square" rtlCol="0">
            <a:spAutoFit/>
          </a:bodyPr>
          <a:lstStyle/>
          <a:p>
            <a:pPr algn="ctr"/>
            <a:r>
              <a:rPr lang="en-US" sz="900" b="1" dirty="0" smtClean="0">
                <a:latin typeface="Arial" pitchFamily="34" charset="0"/>
              </a:rPr>
              <a:t>STRYKER VARIANT</a:t>
            </a:r>
          </a:p>
          <a:p>
            <a:pPr algn="ctr"/>
            <a:r>
              <a:rPr lang="en-US" sz="900" b="1" dirty="0" smtClean="0">
                <a:latin typeface="Arial" pitchFamily="34" charset="0"/>
              </a:rPr>
              <a:t>(SV)</a:t>
            </a:r>
          </a:p>
          <a:p>
            <a:pPr algn="ctr"/>
            <a:r>
              <a:rPr lang="en-US" sz="900" b="1" dirty="0" smtClean="0">
                <a:latin typeface="Arial" pitchFamily="34" charset="0"/>
              </a:rPr>
              <a:t>REQUIREMENTS</a:t>
            </a:r>
          </a:p>
        </p:txBody>
      </p:sp>
      <p:sp>
        <p:nvSpPr>
          <p:cNvPr id="23" name="TextBox 22"/>
          <p:cNvSpPr txBox="1"/>
          <p:nvPr/>
        </p:nvSpPr>
        <p:spPr>
          <a:xfrm>
            <a:off x="1990318" y="2161169"/>
            <a:ext cx="1808030" cy="507831"/>
          </a:xfrm>
          <a:prstGeom prst="rect">
            <a:avLst/>
          </a:prstGeom>
          <a:noFill/>
        </p:spPr>
        <p:txBody>
          <a:bodyPr wrap="square" rtlCol="0">
            <a:spAutoFit/>
          </a:bodyPr>
          <a:lstStyle/>
          <a:p>
            <a:pPr algn="ctr"/>
            <a:r>
              <a:rPr lang="en-US" sz="900" b="1" dirty="0" smtClean="0">
                <a:latin typeface="Arial" pitchFamily="34" charset="0"/>
              </a:rPr>
              <a:t>MRAP VARIANT</a:t>
            </a:r>
          </a:p>
          <a:p>
            <a:pPr algn="ctr"/>
            <a:r>
              <a:rPr lang="en-US" sz="900" b="1" dirty="0" smtClean="0">
                <a:latin typeface="Arial" pitchFamily="34" charset="0"/>
              </a:rPr>
              <a:t>(MV)</a:t>
            </a:r>
          </a:p>
          <a:p>
            <a:pPr algn="ctr"/>
            <a:r>
              <a:rPr lang="en-US" sz="900" b="1" dirty="0" smtClean="0">
                <a:latin typeface="Arial" pitchFamily="34" charset="0"/>
              </a:rPr>
              <a:t>REQUIREMENTS</a:t>
            </a:r>
          </a:p>
        </p:txBody>
      </p:sp>
      <p:sp>
        <p:nvSpPr>
          <p:cNvPr id="24" name="TextBox 23"/>
          <p:cNvSpPr txBox="1"/>
          <p:nvPr/>
        </p:nvSpPr>
        <p:spPr>
          <a:xfrm>
            <a:off x="3615724" y="2161169"/>
            <a:ext cx="1808030" cy="507831"/>
          </a:xfrm>
          <a:prstGeom prst="rect">
            <a:avLst/>
          </a:prstGeom>
          <a:noFill/>
        </p:spPr>
        <p:txBody>
          <a:bodyPr wrap="square" rtlCol="0">
            <a:spAutoFit/>
          </a:bodyPr>
          <a:lstStyle/>
          <a:p>
            <a:pPr algn="ctr"/>
            <a:r>
              <a:rPr lang="en-US" sz="900" b="1" dirty="0" smtClean="0">
                <a:latin typeface="Arial" pitchFamily="34" charset="0"/>
              </a:rPr>
              <a:t>TANK VARIANT</a:t>
            </a:r>
          </a:p>
          <a:p>
            <a:pPr algn="ctr"/>
            <a:r>
              <a:rPr lang="en-US" sz="900" b="1" dirty="0" smtClean="0">
                <a:latin typeface="Arial" pitchFamily="34" charset="0"/>
              </a:rPr>
              <a:t>(TV)</a:t>
            </a:r>
          </a:p>
          <a:p>
            <a:pPr algn="ctr"/>
            <a:r>
              <a:rPr lang="en-US" sz="900" b="1" dirty="0" smtClean="0">
                <a:latin typeface="Arial" pitchFamily="34" charset="0"/>
              </a:rPr>
              <a:t>REQUIREMENTS</a:t>
            </a:r>
          </a:p>
        </p:txBody>
      </p:sp>
      <p:sp>
        <p:nvSpPr>
          <p:cNvPr id="25" name="TextBox 24"/>
          <p:cNvSpPr txBox="1"/>
          <p:nvPr/>
        </p:nvSpPr>
        <p:spPr>
          <a:xfrm>
            <a:off x="5483066" y="2161169"/>
            <a:ext cx="1808030" cy="507831"/>
          </a:xfrm>
          <a:prstGeom prst="rect">
            <a:avLst/>
          </a:prstGeom>
          <a:noFill/>
        </p:spPr>
        <p:txBody>
          <a:bodyPr wrap="square" rtlCol="0">
            <a:spAutoFit/>
          </a:bodyPr>
          <a:lstStyle/>
          <a:p>
            <a:pPr algn="ctr"/>
            <a:r>
              <a:rPr lang="en-US" sz="900" b="1" dirty="0" smtClean="0">
                <a:latin typeface="Arial" pitchFamily="34" charset="0"/>
              </a:rPr>
              <a:t>TANK ENGINEER VARIANT (TEV)</a:t>
            </a:r>
          </a:p>
          <a:p>
            <a:pPr algn="ctr"/>
            <a:r>
              <a:rPr lang="en-US" sz="900" b="1" dirty="0" smtClean="0">
                <a:latin typeface="Arial" pitchFamily="34" charset="0"/>
              </a:rPr>
              <a:t>REQUIREMENTS</a:t>
            </a:r>
            <a:endParaRPr lang="en-US" sz="900" dirty="0" smtClean="0">
              <a:latin typeface="Arial" pitchFamily="34" charset="0"/>
            </a:endParaRPr>
          </a:p>
        </p:txBody>
      </p:sp>
      <p:sp>
        <p:nvSpPr>
          <p:cNvPr id="26" name="TextBox 25"/>
          <p:cNvSpPr txBox="1"/>
          <p:nvPr/>
        </p:nvSpPr>
        <p:spPr>
          <a:xfrm>
            <a:off x="7268922" y="2161169"/>
            <a:ext cx="1808030" cy="507831"/>
          </a:xfrm>
          <a:prstGeom prst="rect">
            <a:avLst/>
          </a:prstGeom>
          <a:noFill/>
        </p:spPr>
        <p:txBody>
          <a:bodyPr wrap="square" rtlCol="0">
            <a:spAutoFit/>
          </a:bodyPr>
          <a:lstStyle/>
          <a:p>
            <a:pPr algn="ctr"/>
            <a:r>
              <a:rPr lang="en-US" sz="900" b="1" dirty="0" smtClean="0">
                <a:latin typeface="Arial" pitchFamily="34" charset="0"/>
              </a:rPr>
              <a:t>TACTICAL WHEEL VARIANT (TWV)</a:t>
            </a:r>
          </a:p>
          <a:p>
            <a:pPr algn="ctr"/>
            <a:r>
              <a:rPr lang="en-US" sz="900" b="1" dirty="0" smtClean="0">
                <a:latin typeface="Arial" pitchFamily="34" charset="0"/>
              </a:rPr>
              <a:t>REQUIREMENTS</a:t>
            </a:r>
          </a:p>
        </p:txBody>
      </p:sp>
      <p:sp>
        <p:nvSpPr>
          <p:cNvPr id="27" name="TextBox 26"/>
          <p:cNvSpPr txBox="1"/>
          <p:nvPr/>
        </p:nvSpPr>
        <p:spPr>
          <a:xfrm>
            <a:off x="1642412" y="4072885"/>
            <a:ext cx="6121152" cy="646331"/>
          </a:xfrm>
          <a:prstGeom prst="rect">
            <a:avLst/>
          </a:prstGeom>
          <a:noFill/>
        </p:spPr>
        <p:txBody>
          <a:bodyPr wrap="square" rtlCol="0">
            <a:spAutoFit/>
          </a:bodyPr>
          <a:lstStyle/>
          <a:p>
            <a:r>
              <a:rPr lang="en-US" b="1" dirty="0" smtClean="0">
                <a:latin typeface="Arial" pitchFamily="34" charset="0"/>
              </a:rPr>
              <a:t>80% CDT Common Elements Across All CDT Variants</a:t>
            </a:r>
          </a:p>
          <a:p>
            <a:pPr marL="171450" indent="-171450">
              <a:buFontTx/>
              <a:buChar char="-"/>
            </a:pPr>
            <a:endParaRPr lang="en-US" b="1" dirty="0" smtClean="0">
              <a:latin typeface="Arial" pitchFamily="34" charset="0"/>
            </a:endParaRPr>
          </a:p>
        </p:txBody>
      </p:sp>
      <p:sp>
        <p:nvSpPr>
          <p:cNvPr id="29" name="TextBox 28"/>
          <p:cNvSpPr txBox="1"/>
          <p:nvPr/>
        </p:nvSpPr>
        <p:spPr>
          <a:xfrm>
            <a:off x="4702988" y="4414548"/>
            <a:ext cx="2050684" cy="923330"/>
          </a:xfrm>
          <a:prstGeom prst="rect">
            <a:avLst/>
          </a:prstGeom>
          <a:noFill/>
        </p:spPr>
        <p:txBody>
          <a:bodyPr wrap="square" rtlCol="0">
            <a:spAutoFit/>
          </a:bodyPr>
          <a:lstStyle/>
          <a:p>
            <a:pPr marL="171450" indent="-171450">
              <a:buFontTx/>
              <a:buChar char="-"/>
            </a:pPr>
            <a:r>
              <a:rPr lang="en-US" sz="900" dirty="0" smtClean="0">
                <a:latin typeface="Arial" pitchFamily="34" charset="0"/>
              </a:rPr>
              <a:t>Computers</a:t>
            </a:r>
          </a:p>
          <a:p>
            <a:pPr marL="171450" indent="-171450">
              <a:buFontTx/>
              <a:buChar char="-"/>
            </a:pPr>
            <a:r>
              <a:rPr lang="en-US" sz="900" dirty="0" smtClean="0">
                <a:latin typeface="Arial" pitchFamily="34" charset="0"/>
              </a:rPr>
              <a:t>Common Scoring Features</a:t>
            </a:r>
          </a:p>
          <a:p>
            <a:pPr marL="171450" indent="-171450">
              <a:buFontTx/>
              <a:buChar char="-"/>
            </a:pPr>
            <a:r>
              <a:rPr lang="en-US" sz="900" dirty="0" smtClean="0">
                <a:latin typeface="Arial" pitchFamily="34" charset="0"/>
              </a:rPr>
              <a:t>Reconfigurable </a:t>
            </a:r>
          </a:p>
          <a:p>
            <a:pPr marL="171450" indent="-171450">
              <a:buFontTx/>
              <a:buChar char="-"/>
            </a:pPr>
            <a:r>
              <a:rPr lang="en-US" sz="900" dirty="0" smtClean="0">
                <a:latin typeface="Arial" pitchFamily="34" charset="0"/>
              </a:rPr>
              <a:t>Scenario Generation</a:t>
            </a:r>
          </a:p>
          <a:p>
            <a:pPr marL="171450" indent="-171450">
              <a:buFontTx/>
              <a:buChar char="-"/>
            </a:pPr>
            <a:r>
              <a:rPr lang="en-US" sz="900" dirty="0" smtClean="0">
                <a:latin typeface="Arial" pitchFamily="34" charset="0"/>
              </a:rPr>
              <a:t>Common Data Server</a:t>
            </a:r>
          </a:p>
          <a:p>
            <a:pPr marL="171450" indent="-171450">
              <a:buFontTx/>
              <a:buChar char="-"/>
            </a:pPr>
            <a:r>
              <a:rPr lang="en-US" sz="900" dirty="0" smtClean="0">
                <a:latin typeface="Arial" pitchFamily="34" charset="0"/>
              </a:rPr>
              <a:t>Class Manager</a:t>
            </a:r>
          </a:p>
        </p:txBody>
      </p:sp>
      <p:sp>
        <p:nvSpPr>
          <p:cNvPr id="5" name="Right Arrow 4"/>
          <p:cNvSpPr/>
          <p:nvPr/>
        </p:nvSpPr>
        <p:spPr>
          <a:xfrm>
            <a:off x="6433981" y="4643919"/>
            <a:ext cx="2427729" cy="398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10800000">
            <a:off x="382829" y="4654212"/>
            <a:ext cx="2658875" cy="3984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12865" y="2645683"/>
            <a:ext cx="6121152" cy="646331"/>
          </a:xfrm>
          <a:prstGeom prst="rect">
            <a:avLst/>
          </a:prstGeom>
          <a:noFill/>
        </p:spPr>
        <p:txBody>
          <a:bodyPr wrap="square" rtlCol="0">
            <a:spAutoFit/>
          </a:bodyPr>
          <a:lstStyle/>
          <a:p>
            <a:pPr algn="ctr"/>
            <a:r>
              <a:rPr lang="en-US" b="1" dirty="0" smtClean="0">
                <a:latin typeface="Arial" pitchFamily="34" charset="0"/>
              </a:rPr>
              <a:t>20% Variant Specific Parts</a:t>
            </a:r>
          </a:p>
          <a:p>
            <a:pPr marL="171450" indent="-171450" algn="ctr">
              <a:buFontTx/>
              <a:buChar char="-"/>
            </a:pPr>
            <a:endParaRPr lang="en-US" b="1" dirty="0" smtClean="0">
              <a:latin typeface="Arial" pitchFamily="34" charset="0"/>
            </a:endParaRPr>
          </a:p>
        </p:txBody>
      </p:sp>
    </p:spTree>
    <p:extLst>
      <p:ext uri="{BB962C8B-B14F-4D97-AF65-F5344CB8AC3E}">
        <p14:creationId xmlns:p14="http://schemas.microsoft.com/office/powerpoint/2010/main" val="392027056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8113" y="1320206"/>
            <a:ext cx="8696739" cy="5256662"/>
            <a:chOff x="614098" y="1320206"/>
            <a:chExt cx="8008607" cy="5256662"/>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76181" y="1320206"/>
              <a:ext cx="5691499" cy="338554"/>
            </a:xfrm>
            <a:prstGeom prst="rect">
              <a:avLst/>
            </a:prstGeom>
            <a:noFill/>
          </p:spPr>
          <p:txBody>
            <a:bodyPr wrap="square" rtlCol="0">
              <a:spAutoFit/>
            </a:bodyPr>
            <a:lstStyle/>
            <a:p>
              <a:r>
                <a:rPr lang="en-US" sz="1600" b="1" dirty="0" smtClean="0">
                  <a:solidFill>
                    <a:prstClr val="black"/>
                  </a:solidFill>
                </a:rPr>
                <a:t>Description/Summary of Program Requirements</a:t>
              </a:r>
            </a:p>
          </p:txBody>
        </p:sp>
      </p:grpSp>
      <p:sp>
        <p:nvSpPr>
          <p:cNvPr id="14" name="Text Box 32"/>
          <p:cNvSpPr txBox="1">
            <a:spLocks noChangeArrowheads="1"/>
          </p:cNvSpPr>
          <p:nvPr/>
        </p:nvSpPr>
        <p:spPr bwMode="auto">
          <a:xfrm>
            <a:off x="383657" y="3913394"/>
            <a:ext cx="2794000" cy="759182"/>
          </a:xfrm>
          <a:prstGeom prst="rect">
            <a:avLst/>
          </a:prstGeom>
          <a:noFill/>
          <a:ln w="9525">
            <a:noFill/>
            <a:miter lim="800000"/>
            <a:headEnd/>
            <a:tailEnd/>
          </a:ln>
        </p:spPr>
        <p:txBody>
          <a:bodyPr>
            <a:spAutoFit/>
          </a:bodyPr>
          <a:lstStyle/>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Acquisition Strategy: Full &amp; Open</a:t>
            </a:r>
          </a:p>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Contract Vehicle: Stand Alone C</a:t>
            </a:r>
          </a:p>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Contract Type: </a:t>
            </a:r>
            <a:r>
              <a:rPr lang="en-US" sz="1200" dirty="0" smtClean="0">
                <a:ea typeface="Lucida Sans Unicode" pitchFamily="34" charset="0"/>
                <a:cs typeface="Lucida Sans Unicode" pitchFamily="34" charset="0"/>
              </a:rPr>
              <a:t>CPI/FPI</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endParaRPr lang="en-US" sz="1200" dirty="0">
              <a:solidFill>
                <a:srgbClr val="000000"/>
              </a:solidFill>
              <a:ea typeface="Lucida Sans Unicode" pitchFamily="34" charset="0"/>
              <a:cs typeface="Lucida Sans Unicode" pitchFamily="34" charset="0"/>
            </a:endParaRPr>
          </a:p>
        </p:txBody>
      </p:sp>
      <p:sp>
        <p:nvSpPr>
          <p:cNvPr id="15" name="TextBox 30"/>
          <p:cNvSpPr txBox="1">
            <a:spLocks noChangeArrowheads="1"/>
          </p:cNvSpPr>
          <p:nvPr/>
        </p:nvSpPr>
        <p:spPr bwMode="auto">
          <a:xfrm>
            <a:off x="701308" y="1690662"/>
            <a:ext cx="8473440" cy="1828193"/>
          </a:xfrm>
          <a:prstGeom prst="rect">
            <a:avLst/>
          </a:prstGeom>
          <a:noFill/>
          <a:ln w="9525">
            <a:noFill/>
            <a:miter lim="800000"/>
            <a:headEnd/>
            <a:tailEnd/>
          </a:ln>
        </p:spPr>
        <p:txBody>
          <a:bodyPr wrap="square">
            <a:spAutoFit/>
          </a:bodyPr>
          <a:lstStyle/>
          <a:p>
            <a:pPr eaLnBrk="0" fontAlgn="base" hangingPunct="0">
              <a:spcBef>
                <a:spcPct val="20000"/>
              </a:spcBef>
              <a:spcAft>
                <a:spcPct val="0"/>
              </a:spcAft>
            </a:pPr>
            <a:r>
              <a:rPr lang="en-US" sz="1400" dirty="0" smtClean="0"/>
              <a:t>Anticipate </a:t>
            </a:r>
            <a:r>
              <a:rPr lang="en-US" sz="1400" dirty="0"/>
              <a:t>a new acquisition for </a:t>
            </a:r>
            <a:r>
              <a:rPr lang="en-US" sz="1400" dirty="0" smtClean="0"/>
              <a:t>JLTV</a:t>
            </a:r>
            <a:r>
              <a:rPr lang="en-US" sz="1400" dirty="0"/>
              <a:t>. The JLTV MTS will consist of Diagnostic Troubleshooting Trainers (DTTs) and Hands On Trainers (HOTs) that will support the Program of Instruction (POI) for the 91B Military Occupational Specialty (MOS). These training devices are expected to provide training in diagnostic, troubleshooting, remove and replace tasks of the JLTV vehicle.  Key areas for training include the vehicle electrical system, drive train, suspension, along with a distributed training capability.  Quantities are estimated at 59 each pending additional analysis.</a:t>
            </a:r>
          </a:p>
          <a:p>
            <a:pPr eaLnBrk="0" fontAlgn="base" hangingPunct="0">
              <a:spcBef>
                <a:spcPct val="20000"/>
              </a:spcBef>
              <a:spcAft>
                <a:spcPct val="0"/>
              </a:spcAft>
            </a:pPr>
            <a:endParaRPr lang="en-US" sz="1400" dirty="0">
              <a:solidFill>
                <a:prstClr val="black"/>
              </a:solidFill>
            </a:endParaRPr>
          </a:p>
          <a:p>
            <a:endParaRPr lang="en-US" sz="1200" dirty="0" smtClean="0">
              <a:solidFill>
                <a:prstClr val="black"/>
              </a:solidFill>
            </a:endParaRPr>
          </a:p>
        </p:txBody>
      </p:sp>
      <p:sp>
        <p:nvSpPr>
          <p:cNvPr id="27" name="Text Box 35"/>
          <p:cNvSpPr txBox="1">
            <a:spLocks noChangeArrowheads="1"/>
          </p:cNvSpPr>
          <p:nvPr/>
        </p:nvSpPr>
        <p:spPr bwMode="auto">
          <a:xfrm>
            <a:off x="354104" y="5378100"/>
            <a:ext cx="2830833" cy="1431161"/>
          </a:xfrm>
          <a:prstGeom prst="rect">
            <a:avLst/>
          </a:prstGeom>
          <a:noFill/>
          <a:ln w="9525">
            <a:noFill/>
            <a:miter lim="800000"/>
            <a:headEnd/>
            <a:tailEnd/>
          </a:ln>
        </p:spPr>
        <p:txBody>
          <a:bodyPr wrap="square">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a:t>
            </a:r>
            <a:r>
              <a:rPr lang="en-US" sz="1200" dirty="0" smtClean="0">
                <a:solidFill>
                  <a:srgbClr val="000000"/>
                </a:solidFill>
                <a:ea typeface="Lucida Sans Unicode" pitchFamily="34" charset="0"/>
                <a:cs typeface="Lucida Sans Unicode" pitchFamily="34" charset="0"/>
              </a:rPr>
              <a:t>380-5201</a:t>
            </a:r>
            <a:endParaRPr lang="en-US" sz="1200" dirty="0">
              <a:solidFill>
                <a:srgbClr val="000000"/>
              </a:solidFill>
              <a:ea typeface="Lucida Sans Unicode" pitchFamily="34" charset="0"/>
              <a:cs typeface="Lucida Sans Unicode" pitchFamily="34" charset="0"/>
            </a:endParaRP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a:p>
            <a:pPr defTabSz="457200" eaLnBrk="0" hangingPunct="0">
              <a:spcAft>
                <a:spcPts val="600"/>
              </a:spcAft>
              <a:defRPr/>
            </a:pPr>
            <a:endParaRPr lang="en-US" sz="1200" dirty="0" smtClean="0">
              <a:solidFill>
                <a:srgbClr val="000000"/>
              </a:solidFill>
              <a:ea typeface="Lucida Sans Unicode" pitchFamily="34" charset="0"/>
              <a:cs typeface="Lucida Sans Unicode" pitchFamily="34" charset="0"/>
            </a:endParaRPr>
          </a:p>
          <a:p>
            <a:pPr defTabSz="457200" eaLnBrk="0" hangingPunct="0">
              <a:spcAft>
                <a:spcPts val="600"/>
              </a:spcAft>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28" name="Text Box 31"/>
          <p:cNvSpPr txBox="1">
            <a:spLocks noChangeArrowheads="1"/>
          </p:cNvSpPr>
          <p:nvPr/>
        </p:nvSpPr>
        <p:spPr bwMode="auto">
          <a:xfrm>
            <a:off x="3289108" y="5361956"/>
            <a:ext cx="2781938" cy="276999"/>
          </a:xfrm>
          <a:prstGeom prst="rect">
            <a:avLst/>
          </a:prstGeom>
          <a:noFill/>
          <a:ln w="9525">
            <a:noFill/>
            <a:miter lim="800000"/>
            <a:headEnd/>
            <a:tailEnd/>
          </a:ln>
        </p:spPr>
        <p:txBody>
          <a:bodyPr wrap="square">
            <a:spAutoFit/>
          </a:bodyPr>
          <a:lstStyle/>
          <a:p>
            <a:pPr marL="171450" indent="-171450" defTabSz="457200" eaLnBrk="0" hangingPunct="0">
              <a:buFont typeface="Arial" panose="020B0604020202020204" pitchFamily="34" charset="0"/>
              <a:buChar char="•"/>
              <a:defRPr/>
            </a:pPr>
            <a:r>
              <a:rPr lang="en-US" sz="1200" dirty="0" smtClean="0">
                <a:ea typeface="Lucida Sans Unicode" pitchFamily="34" charset="0"/>
                <a:cs typeface="Lucida Sans Unicode" pitchFamily="34" charset="0"/>
              </a:rPr>
              <a:t>Estimated $98.8M</a:t>
            </a:r>
            <a:endParaRPr lang="en-US" sz="1200" dirty="0">
              <a:ea typeface="Lucida Sans Unicode" pitchFamily="34" charset="0"/>
              <a:cs typeface="Lucida Sans Unicode" pitchFamily="34" charset="0"/>
            </a:endParaRPr>
          </a:p>
        </p:txBody>
      </p:sp>
      <p:sp>
        <p:nvSpPr>
          <p:cNvPr id="29" name="Rectangle 53"/>
          <p:cNvSpPr>
            <a:spLocks noChangeArrowheads="1"/>
          </p:cNvSpPr>
          <p:nvPr/>
        </p:nvSpPr>
        <p:spPr bwMode="auto">
          <a:xfrm>
            <a:off x="6086267" y="5497687"/>
            <a:ext cx="2787650" cy="276225"/>
          </a:xfrm>
          <a:prstGeom prst="rect">
            <a:avLst/>
          </a:prstGeom>
          <a:noFill/>
          <a:ln w="9525">
            <a:noFill/>
            <a:miter lim="800000"/>
            <a:headEnd/>
            <a:tailEnd/>
          </a:ln>
        </p:spPr>
        <p:txBody>
          <a:bodyPr>
            <a:spAutoFit/>
          </a:bodyPr>
          <a:lstStyle/>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New contract</a:t>
            </a:r>
            <a:endParaRPr lang="en-US" sz="1200" dirty="0">
              <a:solidFill>
                <a:srgbClr val="000000"/>
              </a:solidFill>
              <a:ea typeface="Lucida Sans Unicode" pitchFamily="34" charset="0"/>
              <a:cs typeface="Lucida Sans Unicode" pitchFamily="34" charset="0"/>
            </a:endParaRPr>
          </a:p>
        </p:txBody>
      </p:sp>
      <p:sp>
        <p:nvSpPr>
          <p:cNvPr id="30" name="Text Box 12"/>
          <p:cNvSpPr txBox="1">
            <a:spLocks noChangeArrowheads="1"/>
          </p:cNvSpPr>
          <p:nvPr/>
        </p:nvSpPr>
        <p:spPr bwMode="auto">
          <a:xfrm>
            <a:off x="1232825" y="611922"/>
            <a:ext cx="8065721" cy="369332"/>
          </a:xfrm>
          <a:prstGeom prst="rect">
            <a:avLst/>
          </a:prstGeom>
          <a:noFill/>
          <a:ln w="9525">
            <a:noFill/>
            <a:miter lim="800000"/>
            <a:headEnd/>
            <a:tailEnd/>
          </a:ln>
        </p:spPr>
        <p:txBody>
          <a:bodyPr wrap="square" anchor="ctr">
            <a:spAutoFit/>
          </a:bodyPr>
          <a:lstStyle/>
          <a:p>
            <a:r>
              <a:rPr lang="en-US" b="1" dirty="0" smtClean="0">
                <a:solidFill>
                  <a:prstClr val="white"/>
                </a:solidFill>
              </a:rPr>
              <a:t>Joint Light Tactical Vehicle (JLTV) Maintenance Training System (MTS)</a:t>
            </a:r>
            <a:endParaRPr lang="en-US" b="1" dirty="0">
              <a:solidFill>
                <a:prstClr val="white"/>
              </a:solidFill>
            </a:endParaRPr>
          </a:p>
        </p:txBody>
      </p:sp>
      <p:sp>
        <p:nvSpPr>
          <p:cNvPr id="31" name="TextBox 30"/>
          <p:cNvSpPr txBox="1"/>
          <p:nvPr/>
        </p:nvSpPr>
        <p:spPr>
          <a:xfrm>
            <a:off x="3289107" y="3907057"/>
            <a:ext cx="2724955"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prstClr val="black"/>
                </a:solidFill>
              </a:rPr>
              <a:t>5 Years</a:t>
            </a:r>
            <a:endParaRPr lang="en-US" sz="1200" dirty="0">
              <a:solidFill>
                <a:prstClr val="black"/>
              </a:solidFill>
            </a:endParaRPr>
          </a:p>
        </p:txBody>
      </p:sp>
      <p:sp>
        <p:nvSpPr>
          <p:cNvPr id="32" name="Text Box 26"/>
          <p:cNvSpPr txBox="1">
            <a:spLocks noChangeArrowheads="1"/>
          </p:cNvSpPr>
          <p:nvPr/>
        </p:nvSpPr>
        <p:spPr bwMode="auto">
          <a:xfrm>
            <a:off x="6241764" y="3907057"/>
            <a:ext cx="640080" cy="1124795"/>
          </a:xfrm>
          <a:prstGeom prst="rect">
            <a:avLst/>
          </a:prstGeom>
          <a:noFill/>
          <a:ln w="9525">
            <a:noFill/>
            <a:miter lim="800000"/>
            <a:headEnd/>
            <a:tailEnd/>
          </a:ln>
        </p:spPr>
        <p:txBody>
          <a:bodyPr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1</a:t>
            </a:r>
            <a:r>
              <a:rPr lang="en-US" sz="1200" baseline="30000" dirty="0" smtClean="0">
                <a:solidFill>
                  <a:srgbClr val="000000"/>
                </a:solidFill>
                <a:ea typeface="Lucida Sans Unicode" pitchFamily="34" charset="0"/>
                <a:cs typeface="Lucida Sans Unicode" pitchFamily="34" charset="0"/>
              </a:rPr>
              <a:t>st</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RFI</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33" name="Isosceles Triangle 32"/>
          <p:cNvSpPr/>
          <p:nvPr/>
        </p:nvSpPr>
        <p:spPr>
          <a:xfrm>
            <a:off x="6378924" y="4255328"/>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4" name="Text Box 26"/>
          <p:cNvSpPr txBox="1">
            <a:spLocks noChangeArrowheads="1"/>
          </p:cNvSpPr>
          <p:nvPr/>
        </p:nvSpPr>
        <p:spPr bwMode="auto">
          <a:xfrm>
            <a:off x="7210032" y="3904978"/>
            <a:ext cx="563880"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3</a:t>
            </a:r>
            <a:r>
              <a:rPr lang="en-US" sz="1200" baseline="30000" dirty="0" smtClean="0">
                <a:solidFill>
                  <a:srgbClr val="000000"/>
                </a:solidFill>
                <a:ea typeface="Lucida Sans Unicode" pitchFamily="34" charset="0"/>
                <a:cs typeface="Lucida Sans Unicode" pitchFamily="34" charset="0"/>
              </a:rPr>
              <a:t>rd</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RFP</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35" name="Isosceles Triangle 34"/>
          <p:cNvSpPr/>
          <p:nvPr/>
        </p:nvSpPr>
        <p:spPr>
          <a:xfrm>
            <a:off x="7310044" y="4279914"/>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6" name="Text Box 26"/>
          <p:cNvSpPr txBox="1">
            <a:spLocks noChangeArrowheads="1"/>
          </p:cNvSpPr>
          <p:nvPr/>
        </p:nvSpPr>
        <p:spPr bwMode="auto">
          <a:xfrm>
            <a:off x="8102099" y="3904978"/>
            <a:ext cx="675051"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TBD</a:t>
            </a: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Contract</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Award</a:t>
            </a:r>
            <a:endParaRPr lang="en-US" sz="1200" dirty="0">
              <a:solidFill>
                <a:srgbClr val="000000"/>
              </a:solidFill>
              <a:ea typeface="Lucida Sans Unicode" pitchFamily="34" charset="0"/>
              <a:cs typeface="Lucida Sans Unicode" pitchFamily="34" charset="0"/>
            </a:endParaRPr>
          </a:p>
        </p:txBody>
      </p:sp>
      <p:sp>
        <p:nvSpPr>
          <p:cNvPr id="37" name="Isosceles Triangle 36"/>
          <p:cNvSpPr/>
          <p:nvPr/>
        </p:nvSpPr>
        <p:spPr>
          <a:xfrm>
            <a:off x="8256376" y="4279914"/>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Tree>
    <p:extLst>
      <p:ext uri="{BB962C8B-B14F-4D97-AF65-F5344CB8AC3E}">
        <p14:creationId xmlns:p14="http://schemas.microsoft.com/office/powerpoint/2010/main" val="34557947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8113" y="1307076"/>
            <a:ext cx="8696739" cy="5269792"/>
            <a:chOff x="614098" y="1307076"/>
            <a:chExt cx="8008607" cy="5269792"/>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76181" y="1307076"/>
              <a:ext cx="5691499" cy="338554"/>
            </a:xfrm>
            <a:prstGeom prst="rect">
              <a:avLst/>
            </a:prstGeom>
            <a:noFill/>
          </p:spPr>
          <p:txBody>
            <a:bodyPr wrap="square" rtlCol="0">
              <a:spAutoFit/>
            </a:bodyPr>
            <a:lstStyle/>
            <a:p>
              <a:r>
                <a:rPr lang="en-US" sz="1600" b="1" dirty="0" smtClean="0">
                  <a:solidFill>
                    <a:prstClr val="black"/>
                  </a:solidFill>
                </a:rPr>
                <a:t>Description/Summary of Program Requirements</a:t>
              </a:r>
            </a:p>
          </p:txBody>
        </p:sp>
      </p:grpSp>
      <p:sp>
        <p:nvSpPr>
          <p:cNvPr id="14" name="Text Box 32"/>
          <p:cNvSpPr txBox="1">
            <a:spLocks noChangeArrowheads="1"/>
          </p:cNvSpPr>
          <p:nvPr/>
        </p:nvSpPr>
        <p:spPr bwMode="auto">
          <a:xfrm>
            <a:off x="383657" y="3913394"/>
            <a:ext cx="2794000" cy="592470"/>
          </a:xfrm>
          <a:prstGeom prst="rect">
            <a:avLst/>
          </a:prstGeom>
          <a:noFill/>
          <a:ln w="9525">
            <a:noFill/>
            <a:miter lim="800000"/>
            <a:headEnd/>
            <a:tailEnd/>
          </a:ln>
        </p:spPr>
        <p:txBody>
          <a:bodyPr>
            <a:spAutoFit/>
          </a:bodyPr>
          <a:lstStyle/>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Acquisition </a:t>
            </a:r>
            <a:r>
              <a:rPr lang="en-US" sz="1200" dirty="0">
                <a:ea typeface="Lucida Sans Unicode" pitchFamily="34" charset="0"/>
                <a:cs typeface="Lucida Sans Unicode" pitchFamily="34" charset="0"/>
              </a:rPr>
              <a:t>Strategy: Full </a:t>
            </a:r>
            <a:r>
              <a:rPr lang="en-US" sz="1200" dirty="0" smtClean="0">
                <a:ea typeface="Lucida Sans Unicode" pitchFamily="34" charset="0"/>
                <a:cs typeface="Lucida Sans Unicode" pitchFamily="34" charset="0"/>
              </a:rPr>
              <a:t>&amp; Open</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Contract </a:t>
            </a:r>
            <a:r>
              <a:rPr lang="en-US" sz="1200" dirty="0">
                <a:ea typeface="Lucida Sans Unicode" pitchFamily="34" charset="0"/>
                <a:cs typeface="Lucida Sans Unicode" pitchFamily="34" charset="0"/>
              </a:rPr>
              <a:t>Vehicle: Stand </a:t>
            </a:r>
            <a:r>
              <a:rPr lang="en-US" sz="1200" dirty="0" smtClean="0">
                <a:ea typeface="Lucida Sans Unicode" pitchFamily="34" charset="0"/>
                <a:cs typeface="Lucida Sans Unicode" pitchFamily="34" charset="0"/>
              </a:rPr>
              <a:t>Alone C</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Contract </a:t>
            </a:r>
            <a:r>
              <a:rPr lang="en-US" sz="1200" dirty="0">
                <a:ea typeface="Lucida Sans Unicode" pitchFamily="34" charset="0"/>
                <a:cs typeface="Lucida Sans Unicode" pitchFamily="34" charset="0"/>
              </a:rPr>
              <a:t>Type: CPI/FFP</a:t>
            </a:r>
          </a:p>
        </p:txBody>
      </p:sp>
      <p:sp>
        <p:nvSpPr>
          <p:cNvPr id="15" name="TextBox 30"/>
          <p:cNvSpPr txBox="1">
            <a:spLocks noChangeArrowheads="1"/>
          </p:cNvSpPr>
          <p:nvPr/>
        </p:nvSpPr>
        <p:spPr bwMode="auto">
          <a:xfrm>
            <a:off x="670560" y="1623264"/>
            <a:ext cx="8473440" cy="1892826"/>
          </a:xfrm>
          <a:prstGeom prst="rect">
            <a:avLst/>
          </a:prstGeom>
          <a:noFill/>
          <a:ln w="9525">
            <a:noFill/>
            <a:miter lim="800000"/>
            <a:headEnd/>
            <a:tailEnd/>
          </a:ln>
        </p:spPr>
        <p:txBody>
          <a:bodyPr wrap="square">
            <a:spAutoFit/>
          </a:bodyPr>
          <a:lstStyle/>
          <a:p>
            <a:pPr>
              <a:spcBef>
                <a:spcPts val="0"/>
              </a:spcBef>
              <a:spcAft>
                <a:spcPts val="600"/>
              </a:spcAft>
              <a:buSzPct val="100000"/>
              <a:defRPr/>
            </a:pPr>
            <a:r>
              <a:rPr lang="en-US" sz="1400" dirty="0"/>
              <a:t>The Stryker MTS is designed to teach troubleshooting and remove/replace tasks to the 91S, Stryker System Mechanic Military Occupational Skill (MOS). </a:t>
            </a:r>
          </a:p>
          <a:p>
            <a:pPr>
              <a:buSzPct val="100000"/>
              <a:defRPr/>
            </a:pPr>
            <a:r>
              <a:rPr lang="en-US" sz="1400" dirty="0"/>
              <a:t>Enhance the capabilities of the current system by converting remaining Diagnostic Troubleshooting Trainer (DTT) lessons to 3D graphics and development of hands on trainers for the Stryker Remote Weapon Station (RWS), Mortar Carrier (MC), Anti-Tank Guided Missile ATGM), Mobile Gun System (MGS) vehicles and a </a:t>
            </a:r>
            <a:r>
              <a:rPr lang="en-US" sz="1400" dirty="0" smtClean="0"/>
              <a:t>C7 </a:t>
            </a:r>
            <a:r>
              <a:rPr lang="en-US" sz="1400" dirty="0"/>
              <a:t>Engine trainer.  This must be accomplished through the reuse of the existing system architecture, software design, functionality, User and Instructor/Operator (I/O) interfaces and capabilities to select lessons from the Training Task List (TTL).    </a:t>
            </a:r>
            <a:endParaRPr lang="en-US" sz="1200" dirty="0" smtClean="0">
              <a:solidFill>
                <a:prstClr val="black"/>
              </a:solidFill>
            </a:endParaRPr>
          </a:p>
        </p:txBody>
      </p:sp>
      <p:sp>
        <p:nvSpPr>
          <p:cNvPr id="27" name="Text Box 35"/>
          <p:cNvSpPr txBox="1">
            <a:spLocks noChangeArrowheads="1"/>
          </p:cNvSpPr>
          <p:nvPr/>
        </p:nvSpPr>
        <p:spPr bwMode="auto">
          <a:xfrm>
            <a:off x="354105" y="5378100"/>
            <a:ext cx="2804580" cy="1431161"/>
          </a:xfrm>
          <a:prstGeom prst="rect">
            <a:avLst/>
          </a:prstGeom>
          <a:noFill/>
          <a:ln w="9525">
            <a:noFill/>
            <a:miter lim="800000"/>
            <a:headEnd/>
            <a:tailEnd/>
          </a:ln>
        </p:spPr>
        <p:txBody>
          <a:bodyPr wrap="square">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a:t>
            </a:r>
            <a:r>
              <a:rPr lang="en-US" sz="1200" dirty="0" smtClean="0">
                <a:solidFill>
                  <a:srgbClr val="000000"/>
                </a:solidFill>
                <a:ea typeface="Lucida Sans Unicode" pitchFamily="34" charset="0"/>
                <a:cs typeface="Lucida Sans Unicode" pitchFamily="34" charset="0"/>
              </a:rPr>
              <a:t>380-5201</a:t>
            </a:r>
            <a:endParaRPr lang="en-US" sz="1200" dirty="0">
              <a:solidFill>
                <a:srgbClr val="000000"/>
              </a:solidFill>
              <a:ea typeface="Lucida Sans Unicode" pitchFamily="34" charset="0"/>
              <a:cs typeface="Lucida Sans Unicode" pitchFamily="34" charset="0"/>
            </a:endParaRP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a:p>
            <a:pPr defTabSz="457200" eaLnBrk="0" hangingPunct="0">
              <a:spcAft>
                <a:spcPts val="600"/>
              </a:spcAft>
              <a:defRPr/>
            </a:pPr>
            <a:endParaRPr lang="en-US" sz="1200" dirty="0" smtClean="0">
              <a:solidFill>
                <a:srgbClr val="000000"/>
              </a:solidFill>
              <a:ea typeface="Lucida Sans Unicode" pitchFamily="34" charset="0"/>
              <a:cs typeface="Lucida Sans Unicode" pitchFamily="34" charset="0"/>
            </a:endParaRPr>
          </a:p>
          <a:p>
            <a:pPr defTabSz="457200" eaLnBrk="0" hangingPunct="0">
              <a:spcAft>
                <a:spcPts val="600"/>
              </a:spcAft>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28" name="Text Box 31"/>
          <p:cNvSpPr txBox="1">
            <a:spLocks noChangeArrowheads="1"/>
          </p:cNvSpPr>
          <p:nvPr/>
        </p:nvSpPr>
        <p:spPr bwMode="auto">
          <a:xfrm>
            <a:off x="3239679" y="5361956"/>
            <a:ext cx="2805113" cy="276225"/>
          </a:xfrm>
          <a:prstGeom prst="rect">
            <a:avLst/>
          </a:prstGeom>
          <a:noFill/>
          <a:ln w="9525">
            <a:noFill/>
            <a:miter lim="800000"/>
            <a:headEnd/>
            <a:tailEnd/>
          </a:ln>
        </p:spPr>
        <p:txBody>
          <a:bodyPr>
            <a:spAutoFit/>
          </a:bodyPr>
          <a:lstStyle/>
          <a:p>
            <a:pPr marL="171450" indent="-171450" defTabSz="457200" eaLnBrk="0" hangingPunct="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Estimated $61M</a:t>
            </a:r>
            <a:endParaRPr lang="en-US" sz="1200" dirty="0">
              <a:solidFill>
                <a:srgbClr val="000000"/>
              </a:solidFill>
              <a:ea typeface="Lucida Sans Unicode" pitchFamily="34" charset="0"/>
              <a:cs typeface="Lucida Sans Unicode" pitchFamily="34" charset="0"/>
            </a:endParaRPr>
          </a:p>
        </p:txBody>
      </p:sp>
      <p:sp>
        <p:nvSpPr>
          <p:cNvPr id="29" name="Rectangle 53"/>
          <p:cNvSpPr>
            <a:spLocks noChangeArrowheads="1"/>
          </p:cNvSpPr>
          <p:nvPr/>
        </p:nvSpPr>
        <p:spPr bwMode="auto">
          <a:xfrm>
            <a:off x="6086267" y="5497687"/>
            <a:ext cx="2787650" cy="646331"/>
          </a:xfrm>
          <a:prstGeom prst="rect">
            <a:avLst/>
          </a:prstGeom>
          <a:noFill/>
          <a:ln w="9525">
            <a:noFill/>
            <a:miter lim="800000"/>
            <a:headEnd/>
            <a:tailEnd/>
          </a:ln>
        </p:spPr>
        <p:txBody>
          <a:bodyPr>
            <a:spAutoFit/>
          </a:bodyPr>
          <a:lstStyle/>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Current Contract Phase IV: DiSTI</a:t>
            </a:r>
          </a:p>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Original Equipment Manufacturer: Rockwell Collins</a:t>
            </a:r>
            <a:endParaRPr lang="en-US" sz="1200" dirty="0">
              <a:solidFill>
                <a:srgbClr val="000000"/>
              </a:solidFill>
              <a:ea typeface="Lucida Sans Unicode" pitchFamily="34" charset="0"/>
              <a:cs typeface="Lucida Sans Unicode" pitchFamily="34" charset="0"/>
            </a:endParaRPr>
          </a:p>
        </p:txBody>
      </p:sp>
      <p:sp>
        <p:nvSpPr>
          <p:cNvPr id="30" name="Text Box 12"/>
          <p:cNvSpPr txBox="1">
            <a:spLocks noChangeArrowheads="1"/>
          </p:cNvSpPr>
          <p:nvPr/>
        </p:nvSpPr>
        <p:spPr bwMode="auto">
          <a:xfrm>
            <a:off x="1232825" y="565756"/>
            <a:ext cx="9218870" cy="461665"/>
          </a:xfrm>
          <a:prstGeom prst="rect">
            <a:avLst/>
          </a:prstGeom>
          <a:noFill/>
          <a:ln w="9525">
            <a:noFill/>
            <a:miter lim="800000"/>
            <a:headEnd/>
            <a:tailEnd/>
          </a:ln>
        </p:spPr>
        <p:txBody>
          <a:bodyPr wrap="square" anchor="ctr">
            <a:spAutoFit/>
          </a:bodyPr>
          <a:lstStyle/>
          <a:p>
            <a:r>
              <a:rPr lang="en-US" sz="2400" b="1" dirty="0" smtClean="0">
                <a:solidFill>
                  <a:prstClr val="white"/>
                </a:solidFill>
              </a:rPr>
              <a:t>Stryker Maintenance Trainer System (MTS) Phase V</a:t>
            </a:r>
            <a:endParaRPr lang="en-US" sz="2400" b="1" dirty="0">
              <a:solidFill>
                <a:prstClr val="white"/>
              </a:solidFill>
            </a:endParaRPr>
          </a:p>
        </p:txBody>
      </p:sp>
      <p:sp>
        <p:nvSpPr>
          <p:cNvPr id="31" name="TextBox 30"/>
          <p:cNvSpPr txBox="1"/>
          <p:nvPr/>
        </p:nvSpPr>
        <p:spPr>
          <a:xfrm>
            <a:off x="3249203" y="3904978"/>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prstClr val="black"/>
                </a:solidFill>
              </a:rPr>
              <a:t>5 Years</a:t>
            </a:r>
            <a:endParaRPr lang="en-US" sz="1200" dirty="0">
              <a:solidFill>
                <a:prstClr val="black"/>
              </a:solidFill>
            </a:endParaRPr>
          </a:p>
        </p:txBody>
      </p:sp>
      <p:sp>
        <p:nvSpPr>
          <p:cNvPr id="32" name="Text Box 26"/>
          <p:cNvSpPr txBox="1">
            <a:spLocks noChangeArrowheads="1"/>
          </p:cNvSpPr>
          <p:nvPr/>
        </p:nvSpPr>
        <p:spPr bwMode="auto">
          <a:xfrm>
            <a:off x="6241764" y="3907057"/>
            <a:ext cx="640080" cy="1124795"/>
          </a:xfrm>
          <a:prstGeom prst="rect">
            <a:avLst/>
          </a:prstGeom>
          <a:noFill/>
          <a:ln w="9525">
            <a:noFill/>
            <a:miter lim="800000"/>
            <a:headEnd/>
            <a:tailEnd/>
          </a:ln>
        </p:spPr>
        <p:txBody>
          <a:bodyPr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4</a:t>
            </a:r>
            <a:r>
              <a:rPr lang="en-US" sz="1200" baseline="30000" dirty="0" smtClean="0">
                <a:solidFill>
                  <a:srgbClr val="000000"/>
                </a:solidFill>
                <a:ea typeface="Lucida Sans Unicode" pitchFamily="34" charset="0"/>
                <a:cs typeface="Lucida Sans Unicode" pitchFamily="34" charset="0"/>
              </a:rPr>
              <a:t>th</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FY16</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SSN</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33" name="Isosceles Triangle 32"/>
          <p:cNvSpPr/>
          <p:nvPr/>
        </p:nvSpPr>
        <p:spPr>
          <a:xfrm>
            <a:off x="6378924" y="4255328"/>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4" name="Text Box 26"/>
          <p:cNvSpPr txBox="1">
            <a:spLocks noChangeArrowheads="1"/>
          </p:cNvSpPr>
          <p:nvPr/>
        </p:nvSpPr>
        <p:spPr bwMode="auto">
          <a:xfrm>
            <a:off x="7210031" y="3904978"/>
            <a:ext cx="662911"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1</a:t>
            </a:r>
            <a:r>
              <a:rPr lang="en-US" sz="1200" baseline="30000" dirty="0" smtClean="0">
                <a:solidFill>
                  <a:srgbClr val="000000"/>
                </a:solidFill>
                <a:ea typeface="Lucida Sans Unicode" pitchFamily="34" charset="0"/>
                <a:cs typeface="Lucida Sans Unicode" pitchFamily="34" charset="0"/>
              </a:rPr>
              <a:t>st</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RFP</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35" name="Isosceles Triangle 34"/>
          <p:cNvSpPr/>
          <p:nvPr/>
        </p:nvSpPr>
        <p:spPr>
          <a:xfrm>
            <a:off x="7310044" y="4279914"/>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6" name="Text Box 26"/>
          <p:cNvSpPr txBox="1">
            <a:spLocks noChangeArrowheads="1"/>
          </p:cNvSpPr>
          <p:nvPr/>
        </p:nvSpPr>
        <p:spPr bwMode="auto">
          <a:xfrm>
            <a:off x="8102099" y="3904978"/>
            <a:ext cx="675051"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4</a:t>
            </a:r>
            <a:r>
              <a:rPr lang="en-US" sz="1200" baseline="30000" dirty="0" smtClean="0">
                <a:solidFill>
                  <a:srgbClr val="000000"/>
                </a:solidFill>
                <a:ea typeface="Lucida Sans Unicode" pitchFamily="34" charset="0"/>
                <a:cs typeface="Lucida Sans Unicode" pitchFamily="34" charset="0"/>
              </a:rPr>
              <a:t>th</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Contract</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Award</a:t>
            </a:r>
            <a:endParaRPr lang="en-US" sz="1200" dirty="0">
              <a:solidFill>
                <a:srgbClr val="000000"/>
              </a:solidFill>
              <a:ea typeface="Lucida Sans Unicode" pitchFamily="34" charset="0"/>
              <a:cs typeface="Lucida Sans Unicode" pitchFamily="34" charset="0"/>
            </a:endParaRPr>
          </a:p>
        </p:txBody>
      </p:sp>
      <p:sp>
        <p:nvSpPr>
          <p:cNvPr id="37" name="Isosceles Triangle 36"/>
          <p:cNvSpPr/>
          <p:nvPr/>
        </p:nvSpPr>
        <p:spPr>
          <a:xfrm>
            <a:off x="8182234" y="4279914"/>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Tree>
    <p:extLst>
      <p:ext uri="{BB962C8B-B14F-4D97-AF65-F5344CB8AC3E}">
        <p14:creationId xmlns:p14="http://schemas.microsoft.com/office/powerpoint/2010/main" val="3981444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3158" y="369881"/>
            <a:ext cx="7920842" cy="5143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chemeClr val="bg1"/>
                </a:solidFill>
              </a:rPr>
              <a:t>Joint Readiness Training Center Instrumentation System </a:t>
            </a:r>
            <a:r>
              <a:rPr lang="en-US" sz="2400" b="1" dirty="0" smtClean="0">
                <a:solidFill>
                  <a:schemeClr val="bg1"/>
                </a:solidFill>
              </a:rPr>
              <a:t>- </a:t>
            </a:r>
            <a:r>
              <a:rPr lang="en-US" sz="2400" b="1" dirty="0">
                <a:solidFill>
                  <a:schemeClr val="bg1"/>
                </a:solidFill>
              </a:rPr>
              <a:t>Land </a:t>
            </a:r>
            <a:r>
              <a:rPr lang="en-US" sz="2400" b="1" dirty="0" smtClean="0">
                <a:solidFill>
                  <a:schemeClr val="bg1"/>
                </a:solidFill>
              </a:rPr>
              <a:t>Expansion </a:t>
            </a:r>
            <a:r>
              <a:rPr lang="en-US" sz="2400" b="1" dirty="0">
                <a:solidFill>
                  <a:schemeClr val="bg1"/>
                </a:solidFill>
              </a:rPr>
              <a:t>(</a:t>
            </a:r>
            <a:r>
              <a:rPr lang="en-US" sz="2400" b="1" dirty="0" smtClean="0">
                <a:solidFill>
                  <a:schemeClr val="bg1"/>
                </a:solidFill>
              </a:rPr>
              <a:t>JRTC-IS LE) </a:t>
            </a:r>
          </a:p>
        </p:txBody>
      </p:sp>
      <p:grpSp>
        <p:nvGrpSpPr>
          <p:cNvPr id="13" name="Group 12"/>
          <p:cNvGrpSpPr/>
          <p:nvPr/>
        </p:nvGrpSpPr>
        <p:grpSpPr>
          <a:xfrm>
            <a:off x="320512" y="1206950"/>
            <a:ext cx="8329032" cy="5332277"/>
            <a:chOff x="614098" y="1244591"/>
            <a:chExt cx="8008607" cy="5332277"/>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89086" y="1244591"/>
              <a:ext cx="5691499" cy="338554"/>
            </a:xfrm>
            <a:prstGeom prst="rect">
              <a:avLst/>
            </a:prstGeom>
            <a:noFill/>
          </p:spPr>
          <p:txBody>
            <a:bodyPr wrap="square" rtlCol="0">
              <a:spAutoFit/>
            </a:bodyPr>
            <a:lstStyle/>
            <a:p>
              <a:r>
                <a:rPr lang="en-US" sz="1600" b="1" dirty="0" smtClean="0">
                  <a:latin typeface="Arial" pitchFamily="34" charset="0"/>
                </a:rPr>
                <a:t>Description/Summary of Program Requirements</a:t>
              </a:r>
            </a:p>
          </p:txBody>
        </p:sp>
        <p:sp>
          <p:nvSpPr>
            <p:cNvPr id="12" name="TextBox 11"/>
            <p:cNvSpPr txBox="1"/>
            <p:nvPr/>
          </p:nvSpPr>
          <p:spPr>
            <a:xfrm>
              <a:off x="650176" y="5391092"/>
              <a:ext cx="2696256" cy="984885"/>
            </a:xfrm>
            <a:prstGeom prst="rect">
              <a:avLst/>
            </a:prstGeom>
            <a:noFill/>
          </p:spPr>
          <p:txBody>
            <a:bodyPr wrap="square" rtlCol="0">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380-5201</a:t>
              </a: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p:txBody>
        </p:sp>
      </p:grpSp>
      <p:sp>
        <p:nvSpPr>
          <p:cNvPr id="15" name="Text Placeholder 7"/>
          <p:cNvSpPr txBox="1">
            <a:spLocks/>
          </p:cNvSpPr>
          <p:nvPr/>
        </p:nvSpPr>
        <p:spPr>
          <a:xfrm>
            <a:off x="710503" y="1545504"/>
            <a:ext cx="8026303" cy="210312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1400" dirty="0"/>
              <a:t>Provide instrumentation system (IS) coverage in the JRTC Land Expansion area to support the JRTC Operations Group in the generation and execution of After Action Reviews (AARs). </a:t>
            </a:r>
            <a:endParaRPr lang="en-US" sz="1400" dirty="0" smtClean="0"/>
          </a:p>
          <a:p>
            <a:pPr marL="0" indent="0">
              <a:spcAft>
                <a:spcPts val="1200"/>
              </a:spcAft>
              <a:buNone/>
            </a:pPr>
            <a:r>
              <a:rPr lang="en-US" sz="1400" dirty="0"/>
              <a:t>All solutions must seamlessly integrate with the existing systems of the IS.</a:t>
            </a:r>
          </a:p>
          <a:p>
            <a:pPr marL="0" indent="0">
              <a:spcAft>
                <a:spcPts val="1200"/>
              </a:spcAft>
              <a:buNone/>
            </a:pPr>
            <a:r>
              <a:rPr lang="en-US" sz="1400" dirty="0"/>
              <a:t>All construction in the </a:t>
            </a:r>
            <a:r>
              <a:rPr lang="en-US" sz="1400" dirty="0" smtClean="0"/>
              <a:t>Land Expansion area must </a:t>
            </a:r>
            <a:r>
              <a:rPr lang="en-US" sz="1400" dirty="0"/>
              <a:t>comply with the appropriate National Environmental Protection Act (NEPA) provisions. </a:t>
            </a:r>
          </a:p>
          <a:p>
            <a:pPr marL="0" indent="0">
              <a:spcAft>
                <a:spcPts val="1200"/>
              </a:spcAft>
              <a:buNone/>
            </a:pPr>
            <a:endParaRPr lang="en-US" sz="1400" dirty="0"/>
          </a:p>
        </p:txBody>
      </p:sp>
      <p:sp>
        <p:nvSpPr>
          <p:cNvPr id="34" name="Text Placeholder 10"/>
          <p:cNvSpPr txBox="1">
            <a:spLocks/>
          </p:cNvSpPr>
          <p:nvPr/>
        </p:nvSpPr>
        <p:spPr>
          <a:xfrm>
            <a:off x="3163266" y="5353452"/>
            <a:ext cx="2788920" cy="108813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r>
              <a:rPr lang="en-US" sz="1200" dirty="0" smtClean="0">
                <a:solidFill>
                  <a:srgbClr val="000000"/>
                </a:solidFill>
                <a:ea typeface="Lucida Sans Unicode" pitchFamily="34" charset="0"/>
                <a:cs typeface="Lucida Sans Unicode" pitchFamily="34" charset="0"/>
              </a:rPr>
              <a:t> Estimated </a:t>
            </a:r>
            <a:r>
              <a:rPr lang="en-US" sz="1200" dirty="0" smtClean="0"/>
              <a:t>$25M</a:t>
            </a:r>
            <a:endParaRPr lang="en-US" sz="1200" dirty="0"/>
          </a:p>
        </p:txBody>
      </p:sp>
      <p:sp>
        <p:nvSpPr>
          <p:cNvPr id="36" name="TextBox 35"/>
          <p:cNvSpPr txBox="1"/>
          <p:nvPr/>
        </p:nvSpPr>
        <p:spPr>
          <a:xfrm>
            <a:off x="435503" y="3896294"/>
            <a:ext cx="2649197"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itchFamily="34" charset="0"/>
              </a:rPr>
              <a:t>Acquisition Strategy: Full </a:t>
            </a:r>
            <a:r>
              <a:rPr lang="en-US" sz="1200" dirty="0" smtClean="0">
                <a:latin typeface="Arial" pitchFamily="34" charset="0"/>
              </a:rPr>
              <a:t>&amp; Open</a:t>
            </a:r>
            <a:endParaRPr lang="en-US" sz="1200" dirty="0">
              <a:latin typeface="Arial" pitchFamily="34" charset="0"/>
            </a:endParaRPr>
          </a:p>
          <a:p>
            <a:pPr marL="171450" indent="-171450">
              <a:buFont typeface="Arial" panose="020B0604020202020204" pitchFamily="34" charset="0"/>
              <a:buChar char="•"/>
            </a:pPr>
            <a:r>
              <a:rPr lang="en-US" sz="1200" dirty="0">
                <a:latin typeface="Arial" pitchFamily="34" charset="0"/>
              </a:rPr>
              <a:t>Contract Vehicle: Stand Alone C</a:t>
            </a:r>
          </a:p>
          <a:p>
            <a:pPr marL="171450" indent="-171450">
              <a:buFont typeface="Arial" panose="020B0604020202020204" pitchFamily="34" charset="0"/>
              <a:buChar char="•"/>
            </a:pPr>
            <a:r>
              <a:rPr lang="en-US" sz="1200" dirty="0">
                <a:latin typeface="Arial" pitchFamily="34" charset="0"/>
              </a:rPr>
              <a:t>Contract Type: TBD</a:t>
            </a:r>
          </a:p>
        </p:txBody>
      </p:sp>
      <p:sp>
        <p:nvSpPr>
          <p:cNvPr id="37" name="TextBox 36"/>
          <p:cNvSpPr txBox="1"/>
          <p:nvPr/>
        </p:nvSpPr>
        <p:spPr>
          <a:xfrm>
            <a:off x="3179979" y="3882449"/>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1 </a:t>
            </a:r>
            <a:r>
              <a:rPr lang="en-US" sz="1200" dirty="0">
                <a:latin typeface="Arial" pitchFamily="34" charset="0"/>
              </a:rPr>
              <a:t>year base &amp; 2 option years</a:t>
            </a:r>
          </a:p>
        </p:txBody>
      </p:sp>
      <p:sp>
        <p:nvSpPr>
          <p:cNvPr id="39" name="TextBox 38"/>
          <p:cNvSpPr txBox="1"/>
          <p:nvPr/>
        </p:nvSpPr>
        <p:spPr>
          <a:xfrm>
            <a:off x="5952186" y="5451807"/>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New Procurement</a:t>
            </a:r>
            <a:endParaRPr lang="en-US" sz="1200" dirty="0">
              <a:latin typeface="Arial" pitchFamily="34" charset="0"/>
            </a:endParaRPr>
          </a:p>
        </p:txBody>
      </p:sp>
      <p:sp>
        <p:nvSpPr>
          <p:cNvPr id="19" name="Text Box 26"/>
          <p:cNvSpPr txBox="1">
            <a:spLocks noChangeArrowheads="1"/>
          </p:cNvSpPr>
          <p:nvPr/>
        </p:nvSpPr>
        <p:spPr bwMode="auto">
          <a:xfrm>
            <a:off x="6148927" y="3887283"/>
            <a:ext cx="640080" cy="1124795"/>
          </a:xfrm>
          <a:prstGeom prst="rect">
            <a:avLst/>
          </a:prstGeom>
          <a:noFill/>
          <a:ln w="9525">
            <a:noFill/>
            <a:miter lim="800000"/>
            <a:headEnd/>
            <a:tailEnd/>
          </a:ln>
        </p:spPr>
        <p:txBody>
          <a:bodyPr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June 16</a:t>
            </a: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RFI</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21" name="Text Box 26"/>
          <p:cNvSpPr txBox="1">
            <a:spLocks noChangeArrowheads="1"/>
          </p:cNvSpPr>
          <p:nvPr/>
        </p:nvSpPr>
        <p:spPr bwMode="auto">
          <a:xfrm>
            <a:off x="6971461" y="3882449"/>
            <a:ext cx="647659" cy="1124795"/>
          </a:xfrm>
          <a:prstGeom prst="rect">
            <a:avLst/>
          </a:prstGeom>
          <a:noFill/>
          <a:ln w="9525">
            <a:noFill/>
            <a:miter lim="800000"/>
            <a:headEnd/>
            <a:tailEnd/>
          </a:ln>
        </p:spPr>
        <p:txBody>
          <a:bodyPr wrap="square"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TBD</a:t>
            </a: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RFP</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Release</a:t>
            </a:r>
            <a:endParaRPr lang="en-US" sz="1200" dirty="0">
              <a:solidFill>
                <a:srgbClr val="000000"/>
              </a:solidFill>
              <a:ea typeface="Lucida Sans Unicode" pitchFamily="34" charset="0"/>
              <a:cs typeface="Lucida Sans Unicode" pitchFamily="34" charset="0"/>
            </a:endParaRPr>
          </a:p>
        </p:txBody>
      </p:sp>
      <p:sp>
        <p:nvSpPr>
          <p:cNvPr id="22" name="Isosceles Triangle 21"/>
          <p:cNvSpPr/>
          <p:nvPr/>
        </p:nvSpPr>
        <p:spPr>
          <a:xfrm>
            <a:off x="7108621" y="4230720"/>
            <a:ext cx="370091"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23" name="Text Box 26"/>
          <p:cNvSpPr txBox="1">
            <a:spLocks noChangeArrowheads="1"/>
          </p:cNvSpPr>
          <p:nvPr/>
        </p:nvSpPr>
        <p:spPr bwMode="auto">
          <a:xfrm>
            <a:off x="7779466" y="3871189"/>
            <a:ext cx="640080" cy="1124795"/>
          </a:xfrm>
          <a:prstGeom prst="rect">
            <a:avLst/>
          </a:prstGeom>
          <a:noFill/>
          <a:ln w="9525">
            <a:noFill/>
            <a:miter lim="800000"/>
            <a:headEnd/>
            <a:tailEnd/>
          </a:ln>
        </p:spPr>
        <p:txBody>
          <a:bodyPr lIns="0" tIns="0" rIns="0" bIns="0">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TBD</a:t>
            </a: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Lucida Sans Unicode"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Contract</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Lucida Sans Unicode" pitchFamily="34" charset="0"/>
              </a:rPr>
              <a:t>Award</a:t>
            </a:r>
            <a:endParaRPr lang="en-US" sz="1200" dirty="0">
              <a:solidFill>
                <a:srgbClr val="000000"/>
              </a:solidFill>
              <a:ea typeface="Lucida Sans Unicode" pitchFamily="34" charset="0"/>
              <a:cs typeface="Lucida Sans Unicode" pitchFamily="34" charset="0"/>
            </a:endParaRPr>
          </a:p>
        </p:txBody>
      </p:sp>
      <p:sp>
        <p:nvSpPr>
          <p:cNvPr id="24" name="Isosceles Triangle 23"/>
          <p:cNvSpPr/>
          <p:nvPr/>
        </p:nvSpPr>
        <p:spPr>
          <a:xfrm>
            <a:off x="7916626" y="4219460"/>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25" name="Isosceles Triangle 24"/>
          <p:cNvSpPr/>
          <p:nvPr/>
        </p:nvSpPr>
        <p:spPr>
          <a:xfrm>
            <a:off x="6283998" y="4272735"/>
            <a:ext cx="365760" cy="27432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Tree>
    <p:extLst>
      <p:ext uri="{BB962C8B-B14F-4D97-AF65-F5344CB8AC3E}">
        <p14:creationId xmlns:p14="http://schemas.microsoft.com/office/powerpoint/2010/main" val="350489100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420"/>
          <a:stretch/>
        </p:blipFill>
        <p:spPr>
          <a:xfrm>
            <a:off x="4784281" y="3679476"/>
            <a:ext cx="4359719" cy="2982786"/>
          </a:xfrm>
          <a:prstGeom prst="rect">
            <a:avLst/>
          </a:prstGeom>
        </p:spPr>
      </p:pic>
      <p:sp>
        <p:nvSpPr>
          <p:cNvPr id="5" name="TextBox 4"/>
          <p:cNvSpPr txBox="1"/>
          <p:nvPr/>
        </p:nvSpPr>
        <p:spPr>
          <a:xfrm>
            <a:off x="710503" y="1508329"/>
            <a:ext cx="7705294" cy="3662541"/>
          </a:xfrm>
          <a:prstGeom prst="rect">
            <a:avLst/>
          </a:prstGeom>
          <a:noFill/>
        </p:spPr>
        <p:txBody>
          <a:bodyPr wrap="square" rtlCol="0" anchor="ctr">
            <a:spAutoFit/>
          </a:bodyPr>
          <a:lstStyle/>
          <a:p>
            <a:pPr>
              <a:spcAft>
                <a:spcPts val="1200"/>
              </a:spcAft>
            </a:pPr>
            <a:r>
              <a:rPr lang="en-US" sz="1400" dirty="0"/>
              <a:t>The </a:t>
            </a:r>
            <a:r>
              <a:rPr lang="en-US" sz="1400" dirty="0" smtClean="0"/>
              <a:t>capabilities </a:t>
            </a:r>
            <a:r>
              <a:rPr lang="en-US" sz="1400" dirty="0"/>
              <a:t>that will be </a:t>
            </a:r>
            <a:r>
              <a:rPr lang="en-US" sz="1400" dirty="0" smtClean="0"/>
              <a:t>extended into </a:t>
            </a:r>
            <a:r>
              <a:rPr lang="en-US" sz="1400" dirty="0"/>
              <a:t>the Land Expansion area are:</a:t>
            </a:r>
          </a:p>
          <a:p>
            <a:pPr marL="285750" indent="-285750">
              <a:spcAft>
                <a:spcPts val="1200"/>
              </a:spcAft>
              <a:buFont typeface="Arial" panose="020B0604020202020204" pitchFamily="34" charset="0"/>
              <a:buChar char="•"/>
            </a:pPr>
            <a:r>
              <a:rPr lang="en-US" sz="1400" dirty="0"/>
              <a:t>The Range Communication System (RCS) infrastructure consisting of cell tower sites and a Fiber Optic Network (FON) connecting to the Data Center (DC) at the Joint Operations Center (JOC). The DC will be able to integrate and facilitate the data from FON expansion.  </a:t>
            </a:r>
          </a:p>
          <a:p>
            <a:pPr marL="285750" indent="-285750">
              <a:spcAft>
                <a:spcPts val="1200"/>
              </a:spcAft>
              <a:buFont typeface="Arial" panose="020B0604020202020204" pitchFamily="34" charset="0"/>
              <a:buChar char="•"/>
            </a:pPr>
            <a:r>
              <a:rPr lang="en-US" sz="1400" dirty="0"/>
              <a:t>The </a:t>
            </a:r>
            <a:r>
              <a:rPr lang="en-US" sz="1400" dirty="0" smtClean="0"/>
              <a:t>JRTC Aviation Network Infrastructure (ANI) network at the JRTC to </a:t>
            </a:r>
            <a:r>
              <a:rPr lang="en-US" sz="1400" dirty="0"/>
              <a:t>support the aviation training.</a:t>
            </a:r>
          </a:p>
          <a:p>
            <a:pPr marL="285750" indent="-285750">
              <a:spcAft>
                <a:spcPts val="1200"/>
              </a:spcAft>
              <a:buFont typeface="Arial" panose="020B0604020202020204" pitchFamily="34" charset="0"/>
              <a:buChar char="•"/>
            </a:pPr>
            <a:r>
              <a:rPr lang="en-US" sz="1400" dirty="0"/>
              <a:t>The Voice Tactical Monitoring (VTM) system at the JRTC to support recording of voice traffic from SINCGAR radios.</a:t>
            </a:r>
          </a:p>
          <a:p>
            <a:pPr marL="285750" indent="-285750">
              <a:spcAft>
                <a:spcPts val="1200"/>
              </a:spcAft>
              <a:buFont typeface="Arial" panose="020B0604020202020204" pitchFamily="34" charset="0"/>
              <a:buChar char="•"/>
            </a:pPr>
            <a:r>
              <a:rPr lang="en-US" sz="1400" dirty="0"/>
              <a:t>The Microwave (MW) data transfer system for                                                                             the movement of After Action Reviews (AAR)                                                                        and other data to/from the Mobile Production 				             Centers (MPC). </a:t>
            </a:r>
          </a:p>
          <a:p>
            <a:endParaRPr lang="en-US" sz="1400" dirty="0"/>
          </a:p>
        </p:txBody>
      </p:sp>
      <p:sp>
        <p:nvSpPr>
          <p:cNvPr id="4" name="Title 1"/>
          <p:cNvSpPr txBox="1">
            <a:spLocks/>
          </p:cNvSpPr>
          <p:nvPr/>
        </p:nvSpPr>
        <p:spPr>
          <a:xfrm>
            <a:off x="1223158" y="369881"/>
            <a:ext cx="7920842" cy="5143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chemeClr val="bg1"/>
                </a:solidFill>
              </a:rPr>
              <a:t>Joint Readiness Training Center Instrumentation System </a:t>
            </a:r>
            <a:r>
              <a:rPr lang="en-US" sz="2400" b="1" dirty="0" smtClean="0">
                <a:solidFill>
                  <a:schemeClr val="bg1"/>
                </a:solidFill>
              </a:rPr>
              <a:t>- </a:t>
            </a:r>
            <a:r>
              <a:rPr lang="en-US" sz="2400" b="1" dirty="0">
                <a:solidFill>
                  <a:schemeClr val="bg1"/>
                </a:solidFill>
              </a:rPr>
              <a:t>Land </a:t>
            </a:r>
            <a:r>
              <a:rPr lang="en-US" sz="2400" b="1" dirty="0" smtClean="0">
                <a:solidFill>
                  <a:schemeClr val="bg1"/>
                </a:solidFill>
              </a:rPr>
              <a:t>Expansion </a:t>
            </a:r>
            <a:r>
              <a:rPr lang="en-US" sz="2400" b="1" dirty="0">
                <a:solidFill>
                  <a:schemeClr val="bg1"/>
                </a:solidFill>
              </a:rPr>
              <a:t>(</a:t>
            </a:r>
            <a:r>
              <a:rPr lang="en-US" sz="2400" b="1" dirty="0" smtClean="0">
                <a:solidFill>
                  <a:schemeClr val="bg1"/>
                </a:solidFill>
              </a:rPr>
              <a:t>JRTC-IS LE) </a:t>
            </a:r>
          </a:p>
        </p:txBody>
      </p:sp>
    </p:spTree>
    <p:extLst>
      <p:ext uri="{BB962C8B-B14F-4D97-AF65-F5344CB8AC3E}">
        <p14:creationId xmlns:p14="http://schemas.microsoft.com/office/powerpoint/2010/main" val="4775904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3158" y="541335"/>
            <a:ext cx="7920842" cy="5143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chemeClr val="bg1"/>
                </a:solidFill>
              </a:rPr>
              <a:t>Mobile Production Center (MPC)</a:t>
            </a:r>
            <a:endParaRPr lang="en-US" sz="2400" b="1" dirty="0" smtClean="0">
              <a:solidFill>
                <a:schemeClr val="bg1"/>
              </a:solidFill>
            </a:endParaRPr>
          </a:p>
        </p:txBody>
      </p:sp>
      <p:grpSp>
        <p:nvGrpSpPr>
          <p:cNvPr id="13" name="Group 12"/>
          <p:cNvGrpSpPr/>
          <p:nvPr/>
        </p:nvGrpSpPr>
        <p:grpSpPr>
          <a:xfrm>
            <a:off x="348792" y="1268794"/>
            <a:ext cx="8300751" cy="5270433"/>
            <a:chOff x="614098" y="1306435"/>
            <a:chExt cx="8008607" cy="5270433"/>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11573" y="1306435"/>
              <a:ext cx="5691499" cy="338554"/>
            </a:xfrm>
            <a:prstGeom prst="rect">
              <a:avLst/>
            </a:prstGeom>
            <a:noFill/>
          </p:spPr>
          <p:txBody>
            <a:bodyPr wrap="square" rtlCol="0">
              <a:spAutoFit/>
            </a:bodyPr>
            <a:lstStyle/>
            <a:p>
              <a:r>
                <a:rPr lang="en-US" sz="1600" b="1" dirty="0" smtClean="0">
                  <a:latin typeface="Arial" pitchFamily="34" charset="0"/>
                </a:rPr>
                <a:t>Description/Summary of Program Requirements</a:t>
              </a:r>
            </a:p>
          </p:txBody>
        </p:sp>
        <p:sp>
          <p:nvSpPr>
            <p:cNvPr id="12" name="TextBox 11"/>
            <p:cNvSpPr txBox="1"/>
            <p:nvPr/>
          </p:nvSpPr>
          <p:spPr>
            <a:xfrm>
              <a:off x="622203" y="5375519"/>
              <a:ext cx="2728348" cy="984885"/>
            </a:xfrm>
            <a:prstGeom prst="rect">
              <a:avLst/>
            </a:prstGeom>
            <a:noFill/>
          </p:spPr>
          <p:txBody>
            <a:bodyPr wrap="square" rtlCol="0">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380-5201</a:t>
              </a: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p:txBody>
        </p:sp>
      </p:grpSp>
      <p:sp>
        <p:nvSpPr>
          <p:cNvPr id="15" name="Text Placeholder 7"/>
          <p:cNvSpPr txBox="1">
            <a:spLocks/>
          </p:cNvSpPr>
          <p:nvPr/>
        </p:nvSpPr>
        <p:spPr>
          <a:xfrm>
            <a:off x="672753" y="1607348"/>
            <a:ext cx="7885656" cy="210312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1400" dirty="0"/>
              <a:t>Tech Refresh of the Joint Readiness Training Center (JRTC) Mobile Production Center (MPC), which is comprised of a Mobile After Action Review (MAAR) Theater, Mobile Production Unit (MPU) and a trailer-mounted electrical power generator and microwave set (Power and Antenna Trailer (PAT)). </a:t>
            </a:r>
          </a:p>
        </p:txBody>
      </p:sp>
      <p:sp>
        <p:nvSpPr>
          <p:cNvPr id="34" name="Text Placeholder 10"/>
          <p:cNvSpPr txBox="1">
            <a:spLocks/>
          </p:cNvSpPr>
          <p:nvPr/>
        </p:nvSpPr>
        <p:spPr>
          <a:xfrm>
            <a:off x="3221121" y="5425641"/>
            <a:ext cx="2788920" cy="108813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r>
              <a:rPr lang="en-US" sz="1200" dirty="0">
                <a:solidFill>
                  <a:srgbClr val="000000"/>
                </a:solidFill>
                <a:ea typeface="Lucida Sans Unicode" pitchFamily="34" charset="0"/>
                <a:cs typeface="Lucida Sans Unicode" pitchFamily="34" charset="0"/>
              </a:rPr>
              <a:t>Estimated </a:t>
            </a:r>
            <a:r>
              <a:rPr lang="en-US" sz="1200" dirty="0" smtClean="0"/>
              <a:t>$4.5M</a:t>
            </a:r>
            <a:endParaRPr lang="en-US" sz="1200" dirty="0"/>
          </a:p>
        </p:txBody>
      </p:sp>
      <p:sp>
        <p:nvSpPr>
          <p:cNvPr id="36" name="TextBox 35"/>
          <p:cNvSpPr txBox="1"/>
          <p:nvPr/>
        </p:nvSpPr>
        <p:spPr>
          <a:xfrm>
            <a:off x="420897" y="3907057"/>
            <a:ext cx="3009425"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itchFamily="34" charset="0"/>
              </a:rPr>
              <a:t>Acquisition Strategy: Full </a:t>
            </a:r>
            <a:r>
              <a:rPr lang="en-US" sz="1200" dirty="0" smtClean="0">
                <a:latin typeface="Arial" pitchFamily="34" charset="0"/>
              </a:rPr>
              <a:t>&amp; Open</a:t>
            </a:r>
            <a:endParaRPr lang="en-US" sz="1200" dirty="0">
              <a:latin typeface="Arial" pitchFamily="34" charset="0"/>
            </a:endParaRPr>
          </a:p>
          <a:p>
            <a:pPr marL="171450" indent="-171450">
              <a:buFont typeface="Arial" panose="020B0604020202020204" pitchFamily="34" charset="0"/>
              <a:buChar char="•"/>
            </a:pPr>
            <a:r>
              <a:rPr lang="en-US" sz="1200" dirty="0">
                <a:latin typeface="Arial" pitchFamily="34" charset="0"/>
              </a:rPr>
              <a:t>Contract Vehicle: STOC II</a:t>
            </a:r>
          </a:p>
          <a:p>
            <a:pPr marL="171450" indent="-171450">
              <a:buFont typeface="Arial" panose="020B0604020202020204" pitchFamily="34" charset="0"/>
              <a:buChar char="•"/>
            </a:pPr>
            <a:r>
              <a:rPr lang="en-US" sz="1200" dirty="0">
                <a:latin typeface="Arial" pitchFamily="34" charset="0"/>
              </a:rPr>
              <a:t>Contract Type: FFP</a:t>
            </a:r>
          </a:p>
        </p:txBody>
      </p:sp>
      <p:sp>
        <p:nvSpPr>
          <p:cNvPr id="37" name="TextBox 36"/>
          <p:cNvSpPr txBox="1"/>
          <p:nvPr/>
        </p:nvSpPr>
        <p:spPr>
          <a:xfrm>
            <a:off x="3178224" y="3890233"/>
            <a:ext cx="2579629"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itchFamily="34" charset="0"/>
              </a:rPr>
              <a:t>18 Months</a:t>
            </a:r>
          </a:p>
          <a:p>
            <a:pPr marL="171450" indent="-171450">
              <a:buFont typeface="Arial" panose="020B0604020202020204" pitchFamily="34" charset="0"/>
              <a:buChar char="•"/>
            </a:pPr>
            <a:endParaRPr lang="en-US" sz="1200" dirty="0">
              <a:latin typeface="Arial" pitchFamily="34" charset="0"/>
            </a:endParaRPr>
          </a:p>
        </p:txBody>
      </p:sp>
      <p:sp>
        <p:nvSpPr>
          <p:cNvPr id="39" name="TextBox 38"/>
          <p:cNvSpPr txBox="1"/>
          <p:nvPr/>
        </p:nvSpPr>
        <p:spPr>
          <a:xfrm>
            <a:off x="6018906" y="5451091"/>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New Procurement</a:t>
            </a:r>
            <a:endParaRPr lang="en-US" sz="1200" dirty="0">
              <a:latin typeface="Arial" pitchFamily="34" charset="0"/>
            </a:endParaRPr>
          </a:p>
        </p:txBody>
      </p:sp>
      <p:sp>
        <p:nvSpPr>
          <p:cNvPr id="28" name="Text Box 26"/>
          <p:cNvSpPr txBox="1">
            <a:spLocks noChangeArrowheads="1"/>
          </p:cNvSpPr>
          <p:nvPr/>
        </p:nvSpPr>
        <p:spPr bwMode="auto">
          <a:xfrm>
            <a:off x="7167561" y="3883152"/>
            <a:ext cx="838173" cy="1190326"/>
          </a:xfrm>
          <a:prstGeom prst="rect">
            <a:avLst/>
          </a:prstGeom>
          <a:noFill/>
          <a:ln w="9525">
            <a:noFill/>
            <a:miter lim="800000"/>
            <a:headEnd/>
            <a:tailEnd/>
          </a:ln>
        </p:spPr>
        <p:txBody>
          <a:bodyPr wrap="square">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3</a:t>
            </a:r>
            <a:r>
              <a:rPr lang="en-US" sz="1200" baseline="30000" dirty="0" smtClean="0">
                <a:solidFill>
                  <a:srgbClr val="000000"/>
                </a:solidFill>
                <a:ea typeface="Lucida Sans Unicode" pitchFamily="34" charset="0"/>
                <a:cs typeface="Arial" panose="020B0604020202020204" pitchFamily="34" charset="0"/>
              </a:rPr>
              <a:t>rd</a:t>
            </a:r>
            <a:r>
              <a:rPr lang="en-US" sz="1200" dirty="0" smtClean="0">
                <a:solidFill>
                  <a:srgbClr val="000000"/>
                </a:solidFill>
                <a:ea typeface="Lucida Sans Unicode" pitchFamily="34" charset="0"/>
                <a:cs typeface="Arial" panose="020B0604020202020204" pitchFamily="34" charset="0"/>
              </a:rPr>
              <a:t> </a:t>
            </a:r>
            <a:r>
              <a:rPr lang="en-US" sz="1200" dirty="0" err="1" smtClean="0">
                <a:solidFill>
                  <a:srgbClr val="000000"/>
                </a:solidFill>
                <a:ea typeface="Lucida Sans Unicode" pitchFamily="34" charset="0"/>
                <a:cs typeface="Arial" panose="020B0604020202020204" pitchFamily="34" charset="0"/>
              </a:rPr>
              <a:t>Qtr</a:t>
            </a:r>
            <a:r>
              <a:rPr lang="en-US" sz="1200" dirty="0" smtClean="0">
                <a:solidFill>
                  <a:srgbClr val="000000"/>
                </a:solidFill>
                <a:ea typeface="Lucida Sans Unicode" pitchFamily="34" charset="0"/>
                <a:cs typeface="Arial" panose="020B0604020202020204" pitchFamily="34" charset="0"/>
              </a:rPr>
              <a:t> FY16</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0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RFP Release </a:t>
            </a:r>
            <a:endParaRPr lang="en-US" sz="1200" dirty="0">
              <a:solidFill>
                <a:srgbClr val="000000"/>
              </a:solidFill>
              <a:ea typeface="Lucida Sans Unicode" pitchFamily="34" charset="0"/>
              <a:cs typeface="Arial" panose="020B0604020202020204" pitchFamily="34" charset="0"/>
            </a:endParaRPr>
          </a:p>
        </p:txBody>
      </p:sp>
      <p:sp>
        <p:nvSpPr>
          <p:cNvPr id="29" name="Text Box 26"/>
          <p:cNvSpPr txBox="1">
            <a:spLocks noChangeArrowheads="1"/>
          </p:cNvSpPr>
          <p:nvPr/>
        </p:nvSpPr>
        <p:spPr bwMode="auto">
          <a:xfrm>
            <a:off x="5703568" y="3943889"/>
            <a:ext cx="1182687" cy="1109984"/>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Jul 15</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4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 SSN </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Release</a:t>
            </a:r>
            <a:endParaRPr lang="en-US" sz="1200" dirty="0">
              <a:solidFill>
                <a:srgbClr val="000000"/>
              </a:solidFill>
              <a:ea typeface="Lucida Sans Unicode" pitchFamily="34" charset="0"/>
              <a:cs typeface="Arial" panose="020B0604020202020204" pitchFamily="34" charset="0"/>
            </a:endParaRPr>
          </a:p>
        </p:txBody>
      </p:sp>
      <p:sp>
        <p:nvSpPr>
          <p:cNvPr id="30" name="Isosceles Triangle 29"/>
          <p:cNvSpPr/>
          <p:nvPr/>
        </p:nvSpPr>
        <p:spPr>
          <a:xfrm>
            <a:off x="6116001" y="4269662"/>
            <a:ext cx="365760" cy="274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1" name="Text Box 26"/>
          <p:cNvSpPr txBox="1">
            <a:spLocks noChangeArrowheads="1"/>
          </p:cNvSpPr>
          <p:nvPr/>
        </p:nvSpPr>
        <p:spPr bwMode="auto">
          <a:xfrm>
            <a:off x="7830012" y="3920574"/>
            <a:ext cx="887663" cy="1123384"/>
          </a:xfrm>
          <a:prstGeom prst="rect">
            <a:avLst/>
          </a:prstGeom>
          <a:noFill/>
          <a:ln w="9525">
            <a:noFill/>
            <a:miter lim="800000"/>
            <a:headEnd/>
            <a:tailEnd/>
          </a:ln>
        </p:spPr>
        <p:txBody>
          <a:bodyPr wrap="square">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1</a:t>
            </a:r>
            <a:r>
              <a:rPr lang="en-US" sz="1200" baseline="30000" dirty="0" smtClean="0">
                <a:solidFill>
                  <a:srgbClr val="000000"/>
                </a:solidFill>
                <a:ea typeface="Lucida Sans Unicode" pitchFamily="34" charset="0"/>
                <a:cs typeface="Arial" panose="020B0604020202020204" pitchFamily="34" charset="0"/>
              </a:rPr>
              <a:t>st</a:t>
            </a:r>
            <a:r>
              <a:rPr lang="en-US" sz="1200" dirty="0" smtClean="0">
                <a:solidFill>
                  <a:srgbClr val="000000"/>
                </a:solidFill>
                <a:ea typeface="Lucida Sans Unicode" pitchFamily="34" charset="0"/>
                <a:cs typeface="Arial" panose="020B0604020202020204" pitchFamily="34" charset="0"/>
              </a:rPr>
              <a:t> </a:t>
            </a:r>
            <a:r>
              <a:rPr lang="en-US" sz="1200" dirty="0" err="1" smtClean="0">
                <a:solidFill>
                  <a:srgbClr val="000000"/>
                </a:solidFill>
                <a:ea typeface="Lucida Sans Unicode" pitchFamily="34" charset="0"/>
                <a:cs typeface="Arial" panose="020B0604020202020204" pitchFamily="34" charset="0"/>
              </a:rPr>
              <a:t>Qtr</a:t>
            </a:r>
            <a:r>
              <a:rPr lang="en-US" sz="1200" dirty="0" smtClean="0">
                <a:solidFill>
                  <a:srgbClr val="000000"/>
                </a:solidFill>
                <a:ea typeface="Lucida Sans Unicode" pitchFamily="34" charset="0"/>
                <a:cs typeface="Arial" panose="020B0604020202020204" pitchFamily="34" charset="0"/>
              </a:rPr>
              <a:t> FY17</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5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Contract</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a:solidFill>
                  <a:srgbClr val="000000"/>
                </a:solidFill>
                <a:ea typeface="Lucida Sans Unicode" pitchFamily="34" charset="0"/>
                <a:cs typeface="Arial" panose="020B0604020202020204" pitchFamily="34" charset="0"/>
              </a:rPr>
              <a:t>Award</a:t>
            </a:r>
          </a:p>
        </p:txBody>
      </p:sp>
      <p:sp>
        <p:nvSpPr>
          <p:cNvPr id="32" name="Isosceles Triangle 31"/>
          <p:cNvSpPr/>
          <p:nvPr/>
        </p:nvSpPr>
        <p:spPr>
          <a:xfrm>
            <a:off x="7396134" y="4269662"/>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3" name="Isosceles Triangle 32"/>
          <p:cNvSpPr/>
          <p:nvPr/>
        </p:nvSpPr>
        <p:spPr>
          <a:xfrm>
            <a:off x="8097201" y="4269662"/>
            <a:ext cx="365760" cy="27432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35" name="Text Box 26"/>
          <p:cNvSpPr txBox="1">
            <a:spLocks noChangeArrowheads="1"/>
          </p:cNvSpPr>
          <p:nvPr/>
        </p:nvSpPr>
        <p:spPr bwMode="auto">
          <a:xfrm>
            <a:off x="6357785" y="3926231"/>
            <a:ext cx="1182687" cy="1163524"/>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Nov 15</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smtClean="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5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 Industry</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 Day</a:t>
            </a:r>
            <a:endParaRPr lang="en-US" sz="1200" dirty="0">
              <a:solidFill>
                <a:srgbClr val="000000"/>
              </a:solidFill>
              <a:ea typeface="Lucida Sans Unicode" pitchFamily="34" charset="0"/>
              <a:cs typeface="Arial" panose="020B0604020202020204" pitchFamily="34" charset="0"/>
            </a:endParaRPr>
          </a:p>
        </p:txBody>
      </p:sp>
      <p:sp>
        <p:nvSpPr>
          <p:cNvPr id="40" name="Isosceles Triangle 39"/>
          <p:cNvSpPr/>
          <p:nvPr/>
        </p:nvSpPr>
        <p:spPr>
          <a:xfrm>
            <a:off x="6788137" y="4271968"/>
            <a:ext cx="365760" cy="27432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Tree>
    <p:extLst>
      <p:ext uri="{BB962C8B-B14F-4D97-AF65-F5344CB8AC3E}">
        <p14:creationId xmlns:p14="http://schemas.microsoft.com/office/powerpoint/2010/main" val="97668784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3158" y="541335"/>
            <a:ext cx="7920842" cy="5143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smtClean="0">
                <a:solidFill>
                  <a:schemeClr val="bg1"/>
                </a:solidFill>
              </a:rPr>
              <a:t>Near Term Programmatic Impact Areas</a:t>
            </a:r>
          </a:p>
        </p:txBody>
      </p:sp>
      <p:sp>
        <p:nvSpPr>
          <p:cNvPr id="15" name="Text Placeholder 7"/>
          <p:cNvSpPr txBox="1">
            <a:spLocks/>
          </p:cNvSpPr>
          <p:nvPr/>
        </p:nvSpPr>
        <p:spPr>
          <a:xfrm>
            <a:off x="710503" y="1607348"/>
            <a:ext cx="7885656" cy="4736301"/>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t>Logistics (Property Accountability) – </a:t>
            </a:r>
            <a:r>
              <a:rPr lang="en-US" sz="1800" dirty="0" smtClean="0"/>
              <a:t>Continued emphasis on component and end item inventory listings to support transfer to gaining installations/commands.</a:t>
            </a:r>
          </a:p>
          <a:p>
            <a:r>
              <a:rPr lang="en-US" sz="1800" b="1" dirty="0" smtClean="0"/>
              <a:t>Cyber Security (RMF) – </a:t>
            </a:r>
            <a:r>
              <a:rPr lang="en-US" sz="1800" dirty="0" smtClean="0"/>
              <a:t>Growing emphasis on safeguarding our systems and networks.</a:t>
            </a:r>
          </a:p>
          <a:p>
            <a:r>
              <a:rPr lang="en-US" sz="1800" b="1" dirty="0" smtClean="0"/>
              <a:t>Lighthouse Effort (Data Driven) </a:t>
            </a:r>
            <a:r>
              <a:rPr lang="en-US" sz="1800" dirty="0" smtClean="0"/>
              <a:t>– Standardizing and digitizing our Tech Data Package and Logistics Product Data to Catalogue/reuse that data to eliminate redundancy and automate document production.</a:t>
            </a:r>
          </a:p>
          <a:p>
            <a:r>
              <a:rPr lang="en-US" sz="1800" b="1" dirty="0" smtClean="0"/>
              <a:t>Multinational Interoperability – </a:t>
            </a:r>
            <a:r>
              <a:rPr lang="en-US" sz="1800" dirty="0" smtClean="0"/>
              <a:t>The composition of the Brigade Combat Team formation has evolved to include coalition partner formations; we are looking for opportunities to mitigate training challenges with those conditions.</a:t>
            </a:r>
          </a:p>
          <a:p>
            <a:r>
              <a:rPr lang="en-US" sz="1800" b="1" dirty="0" smtClean="0"/>
              <a:t>Public Private Partnerships (PPP) – </a:t>
            </a:r>
            <a:r>
              <a:rPr lang="en-US" sz="1800" dirty="0" smtClean="0"/>
              <a:t>Actively exploring opportunities to leverage the Army’s organic industrial base to support TADSS development, production and/or sustainment.</a:t>
            </a:r>
          </a:p>
          <a:p>
            <a:pPr marL="0" indent="0">
              <a:buNone/>
            </a:pPr>
            <a:endParaRPr lang="en-US" sz="1800" dirty="0"/>
          </a:p>
          <a:p>
            <a:pPr marL="0" indent="0">
              <a:buNone/>
            </a:pPr>
            <a:endParaRPr lang="en-US" sz="1800" dirty="0"/>
          </a:p>
          <a:p>
            <a:pPr marL="0" indent="0">
              <a:buNone/>
            </a:pPr>
            <a:r>
              <a:rPr lang="en-US" sz="1400" dirty="0"/>
              <a:t> </a:t>
            </a:r>
          </a:p>
        </p:txBody>
      </p:sp>
    </p:spTree>
    <p:extLst>
      <p:ext uri="{BB962C8B-B14F-4D97-AF65-F5344CB8AC3E}">
        <p14:creationId xmlns:p14="http://schemas.microsoft.com/office/powerpoint/2010/main" val="12564692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23158" y="541335"/>
            <a:ext cx="7920842" cy="5143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smtClean="0">
                <a:solidFill>
                  <a:schemeClr val="bg1"/>
                </a:solidFill>
              </a:rPr>
              <a:t>PM TRADE Business Goals</a:t>
            </a:r>
          </a:p>
        </p:txBody>
      </p:sp>
      <p:sp>
        <p:nvSpPr>
          <p:cNvPr id="15" name="Text Placeholder 7"/>
          <p:cNvSpPr txBox="1">
            <a:spLocks/>
          </p:cNvSpPr>
          <p:nvPr/>
        </p:nvSpPr>
        <p:spPr>
          <a:xfrm>
            <a:off x="710503" y="1607349"/>
            <a:ext cx="7885656" cy="210312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t>R</a:t>
            </a:r>
            <a:r>
              <a:rPr lang="en-US" dirty="0" smtClean="0"/>
              <a:t>educe </a:t>
            </a:r>
            <a:r>
              <a:rPr lang="en-US" dirty="0"/>
              <a:t>operational costs and complexity </a:t>
            </a:r>
          </a:p>
          <a:p>
            <a:pPr>
              <a:spcAft>
                <a:spcPts val="600"/>
              </a:spcAft>
            </a:pPr>
            <a:r>
              <a:rPr lang="en-US" dirty="0"/>
              <a:t>A</a:t>
            </a:r>
            <a:r>
              <a:rPr lang="en-US" dirty="0" smtClean="0"/>
              <a:t>lign </a:t>
            </a:r>
            <a:r>
              <a:rPr lang="en-US" dirty="0"/>
              <a:t>and support product development (common standards, interfaces, etc.)</a:t>
            </a:r>
          </a:p>
          <a:p>
            <a:pPr>
              <a:spcAft>
                <a:spcPts val="600"/>
              </a:spcAft>
            </a:pPr>
            <a:r>
              <a:rPr lang="en-US" dirty="0"/>
              <a:t>E</a:t>
            </a:r>
            <a:r>
              <a:rPr lang="en-US" dirty="0" smtClean="0"/>
              <a:t>nhance </a:t>
            </a:r>
            <a:r>
              <a:rPr lang="en-US" dirty="0"/>
              <a:t>soldier training</a:t>
            </a:r>
          </a:p>
          <a:p>
            <a:pPr>
              <a:spcAft>
                <a:spcPts val="600"/>
              </a:spcAft>
            </a:pPr>
            <a:r>
              <a:rPr lang="en-US" dirty="0"/>
              <a:t>R</a:t>
            </a:r>
            <a:r>
              <a:rPr lang="en-US" dirty="0" smtClean="0"/>
              <a:t>educe </a:t>
            </a:r>
            <a:r>
              <a:rPr lang="en-US" dirty="0"/>
              <a:t>sustainment and development costs</a:t>
            </a:r>
          </a:p>
          <a:p>
            <a:pPr>
              <a:spcAft>
                <a:spcPts val="600"/>
              </a:spcAft>
            </a:pPr>
            <a:r>
              <a:rPr lang="en-US" dirty="0"/>
              <a:t>I</a:t>
            </a:r>
            <a:r>
              <a:rPr lang="en-US" dirty="0" smtClean="0"/>
              <a:t>ncrease </a:t>
            </a:r>
            <a:r>
              <a:rPr lang="en-US" dirty="0"/>
              <a:t>technology agility</a:t>
            </a:r>
          </a:p>
          <a:p>
            <a:pPr>
              <a:spcAft>
                <a:spcPts val="600"/>
              </a:spcAft>
            </a:pPr>
            <a:r>
              <a:rPr lang="en-US" dirty="0"/>
              <a:t>L</a:t>
            </a:r>
            <a:r>
              <a:rPr lang="en-US" dirty="0" smtClean="0"/>
              <a:t>everage </a:t>
            </a:r>
            <a:r>
              <a:rPr lang="en-US" dirty="0"/>
              <a:t>other Army systems and Commercial Off the Shelf (COTS) technologies</a:t>
            </a:r>
          </a:p>
          <a:p>
            <a:pPr>
              <a:spcAft>
                <a:spcPts val="600"/>
              </a:spcAft>
            </a:pPr>
            <a:r>
              <a:rPr lang="en-US" dirty="0"/>
              <a:t>A</a:t>
            </a:r>
            <a:r>
              <a:rPr lang="en-US" dirty="0" smtClean="0"/>
              <a:t>lign </a:t>
            </a:r>
            <a:r>
              <a:rPr lang="en-US" dirty="0"/>
              <a:t>to the Army COE, mobile computing, and distributed computing strategies</a:t>
            </a:r>
          </a:p>
          <a:p>
            <a:pPr marL="0" indent="0">
              <a:buNone/>
            </a:pPr>
            <a:r>
              <a:rPr lang="en-US" sz="1400" dirty="0"/>
              <a:t> </a:t>
            </a:r>
          </a:p>
        </p:txBody>
      </p:sp>
    </p:spTree>
    <p:extLst>
      <p:ext uri="{BB962C8B-B14F-4D97-AF65-F5344CB8AC3E}">
        <p14:creationId xmlns:p14="http://schemas.microsoft.com/office/powerpoint/2010/main" val="126223924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47800" y="5572125"/>
            <a:ext cx="744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Black" pitchFamily="34" charset="0"/>
              </a:defRPr>
            </a:lvl1pPr>
            <a:lvl2pPr marL="742950" indent="-285750" eaLnBrk="0" hangingPunct="0">
              <a:defRPr sz="1400">
                <a:solidFill>
                  <a:schemeClr val="tx1"/>
                </a:solidFill>
                <a:latin typeface="Arial Black" pitchFamily="34" charset="0"/>
              </a:defRPr>
            </a:lvl2pPr>
            <a:lvl3pPr marL="1143000" indent="-228600" eaLnBrk="0" hangingPunct="0">
              <a:defRPr sz="1400">
                <a:solidFill>
                  <a:schemeClr val="tx1"/>
                </a:solidFill>
                <a:latin typeface="Arial Black" pitchFamily="34" charset="0"/>
              </a:defRPr>
            </a:lvl3pPr>
            <a:lvl4pPr marL="1600200" indent="-228600" eaLnBrk="0" hangingPunct="0">
              <a:defRPr sz="1400">
                <a:solidFill>
                  <a:schemeClr val="tx1"/>
                </a:solidFill>
                <a:latin typeface="Arial Black" pitchFamily="34" charset="0"/>
              </a:defRPr>
            </a:lvl4pPr>
            <a:lvl5pPr marL="2057400" indent="-228600" eaLnBrk="0" hangingPunct="0">
              <a:defRPr sz="1400">
                <a:solidFill>
                  <a:schemeClr val="tx1"/>
                </a:solidFill>
                <a:latin typeface="Arial Black" pitchFamily="34" charset="0"/>
              </a:defRPr>
            </a:lvl5pPr>
            <a:lvl6pPr marL="2514600" indent="-228600" eaLnBrk="0" fontAlgn="base" hangingPunct="0">
              <a:spcBef>
                <a:spcPct val="0"/>
              </a:spcBef>
              <a:spcAft>
                <a:spcPct val="0"/>
              </a:spcAft>
              <a:defRPr sz="1400">
                <a:solidFill>
                  <a:schemeClr val="tx1"/>
                </a:solidFill>
                <a:latin typeface="Arial Black" pitchFamily="34" charset="0"/>
              </a:defRPr>
            </a:lvl6pPr>
            <a:lvl7pPr marL="2971800" indent="-228600" eaLnBrk="0" fontAlgn="base" hangingPunct="0">
              <a:spcBef>
                <a:spcPct val="0"/>
              </a:spcBef>
              <a:spcAft>
                <a:spcPct val="0"/>
              </a:spcAft>
              <a:defRPr sz="1400">
                <a:solidFill>
                  <a:schemeClr val="tx1"/>
                </a:solidFill>
                <a:latin typeface="Arial Black" pitchFamily="34" charset="0"/>
              </a:defRPr>
            </a:lvl7pPr>
            <a:lvl8pPr marL="3429000" indent="-228600" eaLnBrk="0" fontAlgn="base" hangingPunct="0">
              <a:spcBef>
                <a:spcPct val="0"/>
              </a:spcBef>
              <a:spcAft>
                <a:spcPct val="0"/>
              </a:spcAft>
              <a:defRPr sz="1400">
                <a:solidFill>
                  <a:schemeClr val="tx1"/>
                </a:solidFill>
                <a:latin typeface="Arial Black" pitchFamily="34" charset="0"/>
              </a:defRPr>
            </a:lvl8pPr>
            <a:lvl9pPr marL="3886200" indent="-228600" eaLnBrk="0" fontAlgn="base" hangingPunct="0">
              <a:spcBef>
                <a:spcPct val="0"/>
              </a:spcBef>
              <a:spcAft>
                <a:spcPct val="0"/>
              </a:spcAft>
              <a:defRPr sz="1400">
                <a:solidFill>
                  <a:schemeClr val="tx1"/>
                </a:solidFill>
                <a:latin typeface="Arial Black" pitchFamily="34" charset="0"/>
              </a:defRPr>
            </a:lvl9pPr>
          </a:lstStyle>
          <a:p>
            <a:pPr algn="ctr"/>
            <a:r>
              <a:rPr lang="en-US" sz="3600" b="0" dirty="0" smtClean="0">
                <a:latin typeface="Tw Cen MT" pitchFamily="34" charset="0"/>
              </a:rPr>
              <a:t>Scott Pulford</a:t>
            </a:r>
          </a:p>
        </p:txBody>
      </p:sp>
      <p:sp>
        <p:nvSpPr>
          <p:cNvPr id="6" name="TextBox 7"/>
          <p:cNvSpPr txBox="1">
            <a:spLocks noChangeArrowheads="1"/>
          </p:cNvSpPr>
          <p:nvPr/>
        </p:nvSpPr>
        <p:spPr bwMode="auto">
          <a:xfrm>
            <a:off x="1438275" y="6200775"/>
            <a:ext cx="7458075" cy="369332"/>
          </a:xfrm>
          <a:prstGeom prst="rect">
            <a:avLst/>
          </a:prstGeom>
          <a:noFill/>
          <a:ln w="9525">
            <a:noFill/>
            <a:miter lim="800000"/>
            <a:headEnd/>
            <a:tailEnd/>
          </a:ln>
        </p:spPr>
        <p:txBody>
          <a:bodyPr>
            <a:spAutoFit/>
          </a:bodyPr>
          <a:lstStyle/>
          <a:p>
            <a:pPr algn="ctr">
              <a:defRPr/>
            </a:pPr>
            <a:r>
              <a:rPr lang="en-US" dirty="0" smtClean="0">
                <a:solidFill>
                  <a:srgbClr val="FFFFFF">
                    <a:lumMod val="50000"/>
                  </a:srgbClr>
                </a:solidFill>
                <a:latin typeface="Arial"/>
                <a:cs typeface="Times New Roman" pitchFamily="18" charset="0"/>
              </a:rPr>
              <a:t>Acting Project Manager Training Devices (PM TRADE)</a:t>
            </a:r>
            <a:endParaRPr lang="en-US" dirty="0">
              <a:solidFill>
                <a:srgbClr val="FFFFFF">
                  <a:lumMod val="50000"/>
                </a:srgbClr>
              </a:solidFill>
              <a:latin typeface="Tw Cen MT" pitchFamily="34" charset="0"/>
              <a:cs typeface="Times New Roman" pitchFamily="18" charset="0"/>
            </a:endParaRPr>
          </a:p>
        </p:txBody>
      </p:sp>
    </p:spTree>
    <p:extLst>
      <p:ext uri="{BB962C8B-B14F-4D97-AF65-F5344CB8AC3E}">
        <p14:creationId xmlns:p14="http://schemas.microsoft.com/office/powerpoint/2010/main" val="1086428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5256" r="1274" b="40641"/>
          <a:stretch>
            <a:fillRect/>
          </a:stretch>
        </p:blipFill>
        <p:spPr bwMode="auto">
          <a:xfrm>
            <a:off x="381000" y="1682598"/>
            <a:ext cx="8534400" cy="3864142"/>
          </a:xfrm>
          <a:prstGeom prst="rect">
            <a:avLst/>
          </a:prstGeom>
          <a:noFill/>
          <a:ln w="9525">
            <a:noFill/>
            <a:miter lim="800000"/>
            <a:headEnd/>
            <a:tailEnd/>
          </a:ln>
        </p:spPr>
      </p:pic>
      <p:sp>
        <p:nvSpPr>
          <p:cNvPr id="3" name="TextBox 2"/>
          <p:cNvSpPr txBox="1"/>
          <p:nvPr/>
        </p:nvSpPr>
        <p:spPr>
          <a:xfrm>
            <a:off x="304800" y="5654418"/>
            <a:ext cx="8534400" cy="707886"/>
          </a:xfrm>
          <a:prstGeom prst="rect">
            <a:avLst/>
          </a:prstGeom>
          <a:solidFill>
            <a:schemeClr val="bg2">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000" dirty="0" smtClean="0"/>
              <a:t>Join the Live Training Community @ </a:t>
            </a:r>
            <a:r>
              <a:rPr lang="en-US" sz="2000" u="sng" dirty="0" smtClean="0">
                <a:solidFill>
                  <a:srgbClr val="003054"/>
                </a:solidFill>
              </a:rPr>
              <a:t>WWW.LT2Portal.mil</a:t>
            </a:r>
            <a:r>
              <a:rPr lang="en-US" sz="2000" dirty="0" smtClean="0"/>
              <a:t> to find out how we’re saving DoD programs millions of dollars. </a:t>
            </a:r>
          </a:p>
        </p:txBody>
      </p:sp>
      <p:sp>
        <p:nvSpPr>
          <p:cNvPr id="4" name="TextBox 3"/>
          <p:cNvSpPr txBox="1"/>
          <p:nvPr/>
        </p:nvSpPr>
        <p:spPr>
          <a:xfrm>
            <a:off x="304800" y="1174811"/>
            <a:ext cx="8686800" cy="400110"/>
          </a:xfrm>
          <a:prstGeom prst="rect">
            <a:avLst/>
          </a:prstGeom>
          <a:solidFill>
            <a:schemeClr val="bg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000" dirty="0" smtClean="0"/>
              <a:t>LT2Portal.mil is the official site for the Live Training Community</a:t>
            </a:r>
            <a:endParaRPr lang="en-US" sz="2000" dirty="0"/>
          </a:p>
        </p:txBody>
      </p:sp>
      <p:sp>
        <p:nvSpPr>
          <p:cNvPr id="5" name="TextBox 4"/>
          <p:cNvSpPr txBox="1"/>
          <p:nvPr/>
        </p:nvSpPr>
        <p:spPr>
          <a:xfrm>
            <a:off x="1280160" y="516523"/>
            <a:ext cx="1936377" cy="461665"/>
          </a:xfrm>
          <a:prstGeom prst="rect">
            <a:avLst/>
          </a:prstGeom>
          <a:noFill/>
        </p:spPr>
        <p:txBody>
          <a:bodyPr wrap="square" rtlCol="0">
            <a:spAutoFit/>
          </a:bodyPr>
          <a:lstStyle/>
          <a:p>
            <a:r>
              <a:rPr lang="en-US" sz="2400" dirty="0" smtClean="0">
                <a:solidFill>
                  <a:schemeClr val="bg1"/>
                </a:solidFill>
                <a:latin typeface="Arial" pitchFamily="34" charset="0"/>
              </a:rPr>
              <a:t>LT2</a:t>
            </a:r>
            <a:r>
              <a:rPr lang="en-US" sz="1800" dirty="0" smtClean="0">
                <a:solidFill>
                  <a:schemeClr val="bg1"/>
                </a:solidFill>
                <a:latin typeface="Arial" pitchFamily="34" charset="0"/>
              </a:rPr>
              <a:t> </a:t>
            </a:r>
            <a:r>
              <a:rPr lang="en-US" sz="2400" dirty="0" smtClean="0">
                <a:solidFill>
                  <a:schemeClr val="bg1"/>
                </a:solidFill>
                <a:latin typeface="+mj-lt"/>
              </a:rPr>
              <a:t>Portal</a:t>
            </a:r>
          </a:p>
        </p:txBody>
      </p:sp>
    </p:spTree>
    <p:extLst>
      <p:ext uri="{BB962C8B-B14F-4D97-AF65-F5344CB8AC3E}">
        <p14:creationId xmlns:p14="http://schemas.microsoft.com/office/powerpoint/2010/main" val="348687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2920224"/>
              </p:ext>
            </p:extLst>
          </p:nvPr>
        </p:nvGraphicFramePr>
        <p:xfrm>
          <a:off x="371605" y="1163013"/>
          <a:ext cx="8419966" cy="3945672"/>
        </p:xfrm>
        <a:graphic>
          <a:graphicData uri="http://schemas.openxmlformats.org/drawingml/2006/table">
            <a:tbl>
              <a:tblPr/>
              <a:tblGrid>
                <a:gridCol w="1882252"/>
                <a:gridCol w="2139134"/>
                <a:gridCol w="2128066"/>
                <a:gridCol w="2270514"/>
              </a:tblGrid>
              <a:tr h="2822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1800" b="1" i="0" u="sng" strike="noStrike" kern="1200" baseline="0" dirty="0" smtClean="0">
                          <a:solidFill>
                            <a:srgbClr val="000000"/>
                          </a:solidFill>
                          <a:effectLst>
                            <a:outerShdw blurRad="38100" dist="38100" dir="2700000" algn="tl">
                              <a:srgbClr val="000000">
                                <a:alpha val="43137"/>
                              </a:srgbClr>
                            </a:outerShdw>
                          </a:effectLst>
                          <a:latin typeface="Arial" pitchFamily="34" charset="0"/>
                          <a:ea typeface="+mn-ea"/>
                          <a:cs typeface="Arial" pitchFamily="34" charset="0"/>
                        </a:rPr>
                        <a:t>Organization</a:t>
                      </a:r>
                      <a:endParaRPr lang="en-US" sz="1800" b="1" i="0" u="sng" strike="noStrike" kern="1200" baseline="0" dirty="0">
                        <a:solidFill>
                          <a:srgbClr val="000000"/>
                        </a:solidFill>
                        <a:effectLst>
                          <a:outerShdw blurRad="38100" dist="38100" dir="2700000" algn="tl">
                            <a:srgbClr val="000000">
                              <a:alpha val="43137"/>
                            </a:srgbClr>
                          </a:outerShdw>
                        </a:effectLst>
                        <a:latin typeface="Arial" pitchFamily="34" charset="0"/>
                        <a:ea typeface="+mn-ea"/>
                        <a:cs typeface="Arial" pitchFamily="34" charset="0"/>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800" b="1" i="0" u="sng" strike="noStrike" baseline="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Program</a:t>
                      </a:r>
                      <a:endParaRPr lang="en-US" sz="1800" b="1" i="0" u="sng" strike="noStrike" baseline="0"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800" b="1" i="0" u="sng" strike="noStrike" baseline="0" dirty="0">
                          <a:solidFill>
                            <a:srgbClr val="000000"/>
                          </a:solidFill>
                          <a:effectLst>
                            <a:outerShdw blurRad="38100" dist="38100" dir="2700000" algn="tl">
                              <a:srgbClr val="000000">
                                <a:alpha val="43137"/>
                              </a:srgbClr>
                            </a:outerShdw>
                          </a:effectLst>
                          <a:latin typeface="Arial" pitchFamily="34" charset="0"/>
                          <a:cs typeface="Arial" pitchFamily="34" charset="0"/>
                        </a:rPr>
                        <a:t>RFP </a:t>
                      </a:r>
                      <a:r>
                        <a:rPr lang="en-US" sz="1800" b="1" i="0" u="sng" strike="noStrike" baseline="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Release</a:t>
                      </a:r>
                      <a:endParaRPr lang="en-US" sz="1800" b="0" i="0" u="sng" strike="noStrike" baseline="0"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800" b="1" i="0" u="sng" strike="noStrike" baseline="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Award Date</a:t>
                      </a:r>
                      <a:endParaRPr lang="en-US" sz="1800" b="0" i="0" u="sng" strike="noStrike" baseline="0"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3022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i="0" u="none" kern="1200" baseline="0" dirty="0" smtClean="0">
                          <a:solidFill>
                            <a:schemeClr val="tx1"/>
                          </a:solidFill>
                          <a:latin typeface="+mn-lt"/>
                          <a:ea typeface="+mn-ea"/>
                          <a:cs typeface="+mn-cs"/>
                        </a:rPr>
                        <a:t>PD DT</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LCPM</a:t>
                      </a:r>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4</a:t>
                      </a:r>
                      <a:r>
                        <a:rPr lang="en-US" sz="2000" b="0" kern="1200" baseline="30000" dirty="0" smtClean="0">
                          <a:solidFill>
                            <a:schemeClr val="tx1"/>
                          </a:solidFill>
                          <a:latin typeface="+mn-lt"/>
                          <a:ea typeface="+mn-ea"/>
                          <a:cs typeface="+mn-cs"/>
                        </a:rPr>
                        <a:t>th</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FY16</a:t>
                      </a:r>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1</a:t>
                      </a:r>
                      <a:r>
                        <a:rPr lang="en-US" sz="2000" b="0" kern="1200" baseline="30000" dirty="0" smtClean="0">
                          <a:solidFill>
                            <a:schemeClr val="tx1"/>
                          </a:solidFill>
                          <a:latin typeface="+mn-lt"/>
                          <a:ea typeface="+mn-ea"/>
                          <a:cs typeface="+mn-cs"/>
                        </a:rPr>
                        <a:t>st</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FY18</a:t>
                      </a: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r>
              <a:tr h="3022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LTS</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I-MILES </a:t>
                      </a:r>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4</a:t>
                      </a:r>
                      <a:r>
                        <a:rPr lang="en-US" sz="2000" b="0" kern="1200" baseline="30000" dirty="0" smtClean="0">
                          <a:solidFill>
                            <a:schemeClr val="tx1"/>
                          </a:solidFill>
                          <a:latin typeface="+mn-lt"/>
                          <a:ea typeface="+mn-ea"/>
                          <a:cs typeface="+mn-cs"/>
                        </a:rPr>
                        <a:t>th</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FY17</a:t>
                      </a:r>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2</a:t>
                      </a:r>
                      <a:r>
                        <a:rPr lang="en-US" sz="2000" b="0" kern="1200" baseline="30000" dirty="0" smtClean="0">
                          <a:solidFill>
                            <a:schemeClr val="tx1"/>
                          </a:solidFill>
                          <a:latin typeface="+mn-lt"/>
                          <a:ea typeface="+mn-ea"/>
                          <a:cs typeface="+mn-cs"/>
                        </a:rPr>
                        <a:t>nd</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FY18</a:t>
                      </a:r>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LTS</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OSWV</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2</a:t>
                      </a:r>
                      <a:r>
                        <a:rPr lang="en-US" sz="2000" b="0" kern="1200" baseline="30000" dirty="0" smtClean="0">
                          <a:solidFill>
                            <a:schemeClr val="tx1"/>
                          </a:solidFill>
                          <a:latin typeface="+mn-lt"/>
                          <a:ea typeface="+mn-ea"/>
                          <a:cs typeface="+mn-cs"/>
                        </a:rPr>
                        <a:t>nd</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FY18</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2</a:t>
                      </a:r>
                      <a:r>
                        <a:rPr lang="en-US" sz="2000" b="0" kern="1200" baseline="30000" dirty="0" smtClean="0">
                          <a:solidFill>
                            <a:schemeClr val="tx1"/>
                          </a:solidFill>
                          <a:latin typeface="+mn-lt"/>
                          <a:ea typeface="+mn-ea"/>
                          <a:cs typeface="+mn-cs"/>
                        </a:rPr>
                        <a:t>nd</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FY19</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GCTT</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Arial"/>
                          <a:ea typeface="+mn-ea"/>
                          <a:cs typeface="+mn-cs"/>
                        </a:rPr>
                        <a:t>Abrams ED/TT</a:t>
                      </a:r>
                      <a:endParaRPr lang="en-US" sz="2000" b="0" kern="1200" baseline="0" dirty="0">
                        <a:solidFill>
                          <a:schemeClr val="tx1"/>
                        </a:solidFill>
                        <a:latin typeface="Arial"/>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1</a:t>
                      </a:r>
                      <a:r>
                        <a:rPr lang="en-US" sz="2000" b="0" kern="1200" baseline="30000" dirty="0" smtClean="0">
                          <a:solidFill>
                            <a:schemeClr val="tx1"/>
                          </a:solidFill>
                          <a:latin typeface="+mn-lt"/>
                          <a:ea typeface="+mn-ea"/>
                          <a:cs typeface="+mn-cs"/>
                        </a:rPr>
                        <a:t>st</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FY17</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Arial"/>
                          <a:ea typeface="+mn-ea"/>
                          <a:cs typeface="+mn-cs"/>
                        </a:rPr>
                        <a:t>4</a:t>
                      </a:r>
                      <a:r>
                        <a:rPr lang="en-US" sz="2000" b="0" kern="1200" baseline="30000" dirty="0" smtClean="0">
                          <a:solidFill>
                            <a:schemeClr val="tx1"/>
                          </a:solidFill>
                          <a:latin typeface="Arial"/>
                          <a:ea typeface="+mn-ea"/>
                          <a:cs typeface="+mn-cs"/>
                        </a:rPr>
                        <a:t>th</a:t>
                      </a:r>
                      <a:r>
                        <a:rPr lang="en-US" sz="2000" b="0" kern="1200" baseline="0" dirty="0" smtClean="0">
                          <a:solidFill>
                            <a:schemeClr val="tx1"/>
                          </a:solidFill>
                          <a:latin typeface="Arial"/>
                          <a:ea typeface="+mn-ea"/>
                          <a:cs typeface="+mn-cs"/>
                        </a:rPr>
                        <a:t> </a:t>
                      </a:r>
                      <a:r>
                        <a:rPr lang="en-US" sz="2000" b="0" kern="1200" baseline="0" dirty="0" err="1" smtClean="0">
                          <a:solidFill>
                            <a:schemeClr val="tx1"/>
                          </a:solidFill>
                          <a:latin typeface="Arial"/>
                          <a:ea typeface="+mn-ea"/>
                          <a:cs typeface="+mn-cs"/>
                        </a:rPr>
                        <a:t>Qtr</a:t>
                      </a:r>
                      <a:r>
                        <a:rPr lang="en-US" sz="2000" b="0" kern="1200" baseline="0" dirty="0" smtClean="0">
                          <a:solidFill>
                            <a:schemeClr val="tx1"/>
                          </a:solidFill>
                          <a:latin typeface="Arial"/>
                          <a:ea typeface="+mn-ea"/>
                          <a:cs typeface="+mn-cs"/>
                        </a:rPr>
                        <a:t> FY17</a:t>
                      </a:r>
                      <a:endParaRPr lang="en-US" sz="2000" b="0" kern="1200" baseline="0" dirty="0">
                        <a:solidFill>
                          <a:schemeClr val="tx1"/>
                        </a:solidFill>
                        <a:latin typeface="Arial"/>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GCTT</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0" kern="1200" baseline="0" dirty="0" smtClean="0">
                          <a:solidFill>
                            <a:schemeClr val="tx1"/>
                          </a:solidFill>
                          <a:latin typeface="Arial"/>
                          <a:ea typeface="+mn-ea"/>
                          <a:cs typeface="+mn-cs"/>
                        </a:rPr>
                        <a:t>CDT</a:t>
                      </a:r>
                      <a:endParaRPr lang="en-US" sz="2000" b="0" kern="1200" baseline="0" dirty="0">
                        <a:solidFill>
                          <a:schemeClr val="tx1"/>
                        </a:solidFill>
                        <a:latin typeface="Arial"/>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TBD</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TBD</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GCTT</a:t>
                      </a: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JLTV</a:t>
                      </a:r>
                      <a:endParaRPr lang="en-US" sz="2000" b="0" kern="1200" baseline="0" dirty="0" smtClean="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p>
                      <a:pPr marL="0" algn="ctr" defTabSz="914400" rtl="0" eaLnBrk="1" fontAlgn="b" latinLnBrk="0" hangingPunct="1"/>
                      <a:r>
                        <a:rPr lang="en-US" sz="2000" b="0" kern="1200" baseline="0" dirty="0" smtClean="0">
                          <a:solidFill>
                            <a:schemeClr val="tx1"/>
                          </a:solidFill>
                          <a:latin typeface="+mn-lt"/>
                          <a:ea typeface="+mn-ea"/>
                          <a:cs typeface="+mn-cs"/>
                        </a:rPr>
                        <a:t>3</a:t>
                      </a:r>
                      <a:r>
                        <a:rPr lang="en-US" sz="2000" b="0" kern="1200" baseline="30000" dirty="0" smtClean="0">
                          <a:solidFill>
                            <a:schemeClr val="tx1"/>
                          </a:solidFill>
                          <a:latin typeface="+mn-lt"/>
                          <a:ea typeface="+mn-ea"/>
                          <a:cs typeface="+mn-cs"/>
                        </a:rPr>
                        <a:t>rd</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FY17</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p>
                      <a:pPr marL="0" algn="ctr" defTabSz="914400" rtl="0" eaLnBrk="1" fontAlgn="b" latinLnBrk="0" hangingPunct="1"/>
                      <a:r>
                        <a:rPr lang="en-US" sz="2000" b="0" kern="1200" baseline="0" dirty="0" smtClean="0">
                          <a:solidFill>
                            <a:schemeClr val="tx1"/>
                          </a:solidFill>
                          <a:latin typeface="+mn-lt"/>
                          <a:ea typeface="+mn-ea"/>
                          <a:cs typeface="+mn-cs"/>
                        </a:rPr>
                        <a:t>TBD</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GCTT</a:t>
                      </a: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Stryker MTS</a:t>
                      </a: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p>
                      <a:pPr marL="0" algn="ctr" defTabSz="914400" rtl="0" eaLnBrk="1" fontAlgn="b" latinLnBrk="0" hangingPunct="1"/>
                      <a:r>
                        <a:rPr lang="en-US" sz="2000" b="0" kern="1200" baseline="0" dirty="0" smtClean="0">
                          <a:solidFill>
                            <a:schemeClr val="tx1"/>
                          </a:solidFill>
                          <a:latin typeface="+mn-lt"/>
                          <a:ea typeface="+mn-ea"/>
                          <a:cs typeface="+mn-cs"/>
                        </a:rPr>
                        <a:t>1</a:t>
                      </a:r>
                      <a:r>
                        <a:rPr lang="en-US" sz="2000" b="0" kern="1200" baseline="30000" dirty="0" smtClean="0">
                          <a:solidFill>
                            <a:schemeClr val="tx1"/>
                          </a:solidFill>
                          <a:latin typeface="+mn-lt"/>
                          <a:ea typeface="+mn-ea"/>
                          <a:cs typeface="+mn-cs"/>
                        </a:rPr>
                        <a:t>st</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FY17</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p>
                      <a:pPr marL="0" algn="ctr" defTabSz="914400" rtl="0" eaLnBrk="1" fontAlgn="b" latinLnBrk="0" hangingPunct="1"/>
                      <a:r>
                        <a:rPr lang="en-US" sz="2000" b="0" kern="1200" baseline="0" dirty="0" smtClean="0">
                          <a:solidFill>
                            <a:schemeClr val="tx1"/>
                          </a:solidFill>
                          <a:latin typeface="+mn-lt"/>
                          <a:ea typeface="+mn-ea"/>
                          <a:cs typeface="+mn-cs"/>
                        </a:rPr>
                        <a:t>4</a:t>
                      </a:r>
                      <a:r>
                        <a:rPr lang="en-US" sz="2000" b="0" kern="1200" baseline="30000" dirty="0" smtClean="0">
                          <a:solidFill>
                            <a:schemeClr val="tx1"/>
                          </a:solidFill>
                          <a:latin typeface="+mn-lt"/>
                          <a:ea typeface="+mn-ea"/>
                          <a:cs typeface="+mn-cs"/>
                        </a:rPr>
                        <a:t>th</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smtClean="0">
                          <a:solidFill>
                            <a:schemeClr val="tx1"/>
                          </a:solidFill>
                          <a:latin typeface="+mn-lt"/>
                          <a:ea typeface="+mn-ea"/>
                          <a:cs typeface="+mn-cs"/>
                        </a:rPr>
                        <a:t> FY17</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CTIS</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mn-lt"/>
                          <a:ea typeface="+mn-ea"/>
                          <a:cs typeface="+mn-cs"/>
                        </a:rPr>
                        <a:t>JRTC-IS LE</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TBD</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TBD</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61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err="1" smtClean="0">
                          <a:solidFill>
                            <a:schemeClr val="tx1"/>
                          </a:solidFill>
                          <a:latin typeface="+mn-lt"/>
                          <a:ea typeface="+mn-ea"/>
                          <a:cs typeface="+mn-cs"/>
                        </a:rPr>
                        <a:t>PdM</a:t>
                      </a:r>
                      <a:r>
                        <a:rPr lang="en-US" sz="2000" b="0" kern="1200" baseline="0" dirty="0" smtClean="0">
                          <a:solidFill>
                            <a:schemeClr val="tx1"/>
                          </a:solidFill>
                          <a:latin typeface="+mn-lt"/>
                          <a:ea typeface="+mn-ea"/>
                          <a:cs typeface="+mn-cs"/>
                        </a:rPr>
                        <a:t> CTIS</a:t>
                      </a:r>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kern="1200" baseline="0" dirty="0" smtClean="0">
                          <a:solidFill>
                            <a:schemeClr val="tx1"/>
                          </a:solidFill>
                          <a:latin typeface="Arial"/>
                          <a:ea typeface="+mn-ea"/>
                          <a:cs typeface="+mn-cs"/>
                        </a:rPr>
                        <a:t>MPC</a:t>
                      </a:r>
                      <a:endParaRPr lang="en-US" sz="2000" b="0" kern="1200" baseline="0" dirty="0">
                        <a:solidFill>
                          <a:schemeClr val="tx1"/>
                        </a:solidFill>
                        <a:latin typeface="Arial"/>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3</a:t>
                      </a:r>
                      <a:r>
                        <a:rPr lang="en-US" sz="2000" b="0" kern="1200" baseline="30000" dirty="0" smtClean="0">
                          <a:solidFill>
                            <a:schemeClr val="tx1"/>
                          </a:solidFill>
                          <a:latin typeface="+mn-lt"/>
                          <a:ea typeface="+mn-ea"/>
                          <a:cs typeface="+mn-cs"/>
                        </a:rPr>
                        <a:t>rd</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FY16</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r>
                        <a:rPr lang="en-US" sz="2000" b="0" kern="1200" baseline="0" dirty="0" smtClean="0">
                          <a:solidFill>
                            <a:schemeClr val="tx1"/>
                          </a:solidFill>
                          <a:latin typeface="+mn-lt"/>
                          <a:ea typeface="+mn-ea"/>
                          <a:cs typeface="+mn-cs"/>
                        </a:rPr>
                        <a:t>1</a:t>
                      </a:r>
                      <a:r>
                        <a:rPr lang="en-US" sz="2000" b="0" kern="1200" baseline="30000" dirty="0" smtClean="0">
                          <a:solidFill>
                            <a:schemeClr val="tx1"/>
                          </a:solidFill>
                          <a:latin typeface="+mn-lt"/>
                          <a:ea typeface="+mn-ea"/>
                          <a:cs typeface="+mn-cs"/>
                        </a:rPr>
                        <a:t>st</a:t>
                      </a:r>
                      <a:r>
                        <a:rPr lang="en-US" sz="2000" b="0" kern="1200" baseline="0" dirty="0" smtClean="0">
                          <a:solidFill>
                            <a:schemeClr val="tx1"/>
                          </a:solidFill>
                          <a:latin typeface="+mn-lt"/>
                          <a:ea typeface="+mn-ea"/>
                          <a:cs typeface="+mn-cs"/>
                        </a:rPr>
                        <a:t> </a:t>
                      </a:r>
                      <a:r>
                        <a:rPr lang="en-US" sz="2000" b="0" kern="1200" baseline="0" dirty="0" err="1" smtClean="0">
                          <a:solidFill>
                            <a:schemeClr val="tx1"/>
                          </a:solidFill>
                          <a:latin typeface="+mn-lt"/>
                          <a:ea typeface="+mn-ea"/>
                          <a:cs typeface="+mn-cs"/>
                        </a:rPr>
                        <a:t>Qtr</a:t>
                      </a:r>
                      <a:r>
                        <a:rPr lang="en-US" sz="2000" b="0" kern="1200" baseline="0" dirty="0" smtClean="0">
                          <a:solidFill>
                            <a:schemeClr val="tx1"/>
                          </a:solidFill>
                          <a:latin typeface="+mn-lt"/>
                          <a:ea typeface="+mn-ea"/>
                          <a:cs typeface="+mn-cs"/>
                        </a:rPr>
                        <a:t> FY17</a:t>
                      </a:r>
                      <a:endParaRPr lang="en-US" sz="2000" b="0" kern="1200" baseline="0" dirty="0">
                        <a:solidFill>
                          <a:schemeClr val="tx1"/>
                        </a:solidFill>
                        <a:latin typeface="+mn-lt"/>
                        <a:ea typeface="+mn-ea"/>
                        <a:cs typeface="+mn-cs"/>
                      </a:endParaRPr>
                    </a:p>
                  </a:txBody>
                  <a:tcPr marL="6072" marR="6072" marT="6072"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cell3D prstMaterial="dkEdge">
                      <a:bevel/>
                      <a:lightRig rig="flood" dir="t"/>
                    </a:cell3D>
                    <a:noFill/>
                  </a:tcPr>
                </a:tc>
              </a:tr>
              <a:tr h="2901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0" i="0" u="none" kern="1200" baseline="0" dirty="0" err="1" smtClean="0">
                          <a:solidFill>
                            <a:schemeClr val="tx1"/>
                          </a:solidFill>
                          <a:latin typeface="+mn-lt"/>
                          <a:ea typeface="+mn-ea"/>
                          <a:cs typeface="+mn-cs"/>
                        </a:rPr>
                        <a:t>PdM</a:t>
                      </a:r>
                      <a:r>
                        <a:rPr lang="en-US" sz="2000" b="0" i="0" u="none" kern="1200" baseline="0" dirty="0" smtClean="0">
                          <a:solidFill>
                            <a:schemeClr val="tx1"/>
                          </a:solidFill>
                          <a:latin typeface="+mn-lt"/>
                          <a:ea typeface="+mn-ea"/>
                          <a:cs typeface="+mn-cs"/>
                        </a:rPr>
                        <a:t> GCTT</a:t>
                      </a:r>
                      <a:endParaRPr lang="en-US" sz="2000" b="0" i="0" u="none"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0" i="0" u="none" kern="1200" baseline="0" dirty="0" smtClean="0">
                          <a:solidFill>
                            <a:schemeClr val="tx1"/>
                          </a:solidFill>
                          <a:latin typeface="Arial"/>
                          <a:ea typeface="+mn-ea"/>
                          <a:cs typeface="+mn-cs"/>
                        </a:rPr>
                        <a:t>C-130J RWST</a:t>
                      </a:r>
                      <a:endParaRPr lang="en-US" sz="2000" b="0" i="0" u="none" kern="1200" baseline="0" dirty="0">
                        <a:solidFill>
                          <a:schemeClr val="tx1"/>
                        </a:solidFill>
                        <a:latin typeface="Arial"/>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ctr" defTabSz="914400" rtl="0" eaLnBrk="1" fontAlgn="b" latinLnBrk="0" hangingPunct="1"/>
                      <a:endParaRPr lang="en-US" sz="2000" b="0" kern="1200" baseline="0" dirty="0">
                        <a:solidFill>
                          <a:schemeClr val="tx1"/>
                        </a:solidFill>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r>
              <a:tr h="290133">
                <a:tc gridSpan="4">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1" u="none" kern="1200" baseline="0" dirty="0" smtClean="0">
                          <a:solidFill>
                            <a:schemeClr val="tx1"/>
                          </a:solidFill>
                          <a:effectLst>
                            <a:outerShdw blurRad="38100" dist="38100" dir="2700000" algn="tl">
                              <a:srgbClr val="000000">
                                <a:alpha val="43137"/>
                              </a:srgbClr>
                            </a:outerShdw>
                          </a:effectLst>
                          <a:latin typeface="+mn-lt"/>
                          <a:ea typeface="+mn-ea"/>
                          <a:cs typeface="+mn-cs"/>
                        </a:rPr>
                        <a:t>Note: All Dates are Tentative </a:t>
                      </a:r>
                    </a:p>
                    <a:p>
                      <a:pPr marL="0" algn="ctr" defTabSz="914400" rtl="0" eaLnBrk="1" fontAlgn="b" latinLnBrk="0" hangingPunct="1"/>
                      <a:endParaRPr lang="en-US" sz="1800" b="1" i="1" u="none" kern="1200" baseline="0" dirty="0" smtClean="0">
                        <a:solidFill>
                          <a:schemeClr val="tx1"/>
                        </a:solidFill>
                        <a:effectLst>
                          <a:outerShdw blurRad="38100" dist="38100" dir="2700000" algn="tl">
                            <a:srgbClr val="000000">
                              <a:alpha val="43137"/>
                            </a:srgbClr>
                          </a:outerShdw>
                        </a:effectLst>
                        <a:latin typeface="+mn-lt"/>
                        <a:ea typeface="+mn-ea"/>
                        <a:cs typeface="+mn-cs"/>
                      </a:endParaRPr>
                    </a:p>
                  </a:txBody>
                  <a:tcPr marL="6072" marR="6072" marT="607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442188" y="607128"/>
            <a:ext cx="3608680" cy="369332"/>
          </a:xfrm>
          <a:prstGeom prst="rect">
            <a:avLst/>
          </a:prstGeom>
        </p:spPr>
        <p:txBody>
          <a:bodyPr wrap="none">
            <a:spAutoFit/>
          </a:bodyPr>
          <a:lstStyle/>
          <a:p>
            <a:r>
              <a:rPr lang="en-US" dirty="0">
                <a:solidFill>
                  <a:schemeClr val="bg1"/>
                </a:solidFill>
              </a:rPr>
              <a:t>Business Opportunities Summary</a:t>
            </a:r>
          </a:p>
        </p:txBody>
      </p:sp>
      <p:grpSp>
        <p:nvGrpSpPr>
          <p:cNvPr id="4" name="Group 3"/>
          <p:cNvGrpSpPr/>
          <p:nvPr/>
        </p:nvGrpSpPr>
        <p:grpSpPr>
          <a:xfrm>
            <a:off x="100584" y="4879341"/>
            <a:ext cx="12365490" cy="2032320"/>
            <a:chOff x="182488" y="4702497"/>
            <a:chExt cx="12181149" cy="1802832"/>
          </a:xfrm>
        </p:grpSpPr>
        <p:grpSp>
          <p:nvGrpSpPr>
            <p:cNvPr id="5" name="Group 4"/>
            <p:cNvGrpSpPr/>
            <p:nvPr/>
          </p:nvGrpSpPr>
          <p:grpSpPr>
            <a:xfrm>
              <a:off x="182488" y="4702497"/>
              <a:ext cx="8727832" cy="1755230"/>
              <a:chOff x="211628" y="3876261"/>
              <a:chExt cx="8727832" cy="1755230"/>
            </a:xfrm>
          </p:grpSpPr>
          <p:grpSp>
            <p:nvGrpSpPr>
              <p:cNvPr id="12" name="Group 11"/>
              <p:cNvGrpSpPr/>
              <p:nvPr/>
            </p:nvGrpSpPr>
            <p:grpSpPr>
              <a:xfrm>
                <a:off x="211628" y="3876261"/>
                <a:ext cx="8727832" cy="1755230"/>
                <a:chOff x="211628" y="3886200"/>
                <a:chExt cx="8727832" cy="1755230"/>
              </a:xfrm>
            </p:grpSpPr>
            <p:grpSp>
              <p:nvGrpSpPr>
                <p:cNvPr id="14" name="Group 13"/>
                <p:cNvGrpSpPr/>
                <p:nvPr/>
              </p:nvGrpSpPr>
              <p:grpSpPr>
                <a:xfrm>
                  <a:off x="211628" y="3886200"/>
                  <a:ext cx="8727832" cy="1755230"/>
                  <a:chOff x="211628" y="5105400"/>
                  <a:chExt cx="8727832" cy="1755230"/>
                </a:xfrm>
              </p:grpSpPr>
              <p:sp>
                <p:nvSpPr>
                  <p:cNvPr id="16" name="Flowchart: Alternate Process 15"/>
                  <p:cNvSpPr/>
                  <p:nvPr/>
                </p:nvSpPr>
                <p:spPr>
                  <a:xfrm>
                    <a:off x="211628" y="5172939"/>
                    <a:ext cx="8727832" cy="1687691"/>
                  </a:xfrm>
                  <a:prstGeom prst="flowChartAlternateProcess">
                    <a:avLst/>
                  </a:prstGeom>
                  <a:scene3d>
                    <a:camera prst="orthographicFront"/>
                    <a:lightRig rig="threePt" dir="t"/>
                  </a:scene3d>
                  <a:sp3d>
                    <a:bevelT w="165100" prst="coolSlant"/>
                  </a:sp3d>
                </p:spPr>
                <p:style>
                  <a:lnRef idx="1">
                    <a:schemeClr val="accent4"/>
                  </a:lnRef>
                  <a:fillRef idx="2">
                    <a:schemeClr val="accent4"/>
                  </a:fillRef>
                  <a:effectRef idx="1">
                    <a:schemeClr val="accent4"/>
                  </a:effectRef>
                  <a:fontRef idx="minor">
                    <a:schemeClr val="dk1"/>
                  </a:fontRef>
                </p:style>
                <p:txBody>
                  <a:bodyPr anchor="ctr"/>
                  <a:lstStyle/>
                  <a:p>
                    <a:pPr fontAlgn="base">
                      <a:spcBef>
                        <a:spcPct val="0"/>
                      </a:spcBef>
                      <a:spcAft>
                        <a:spcPct val="0"/>
                      </a:spcAft>
                      <a:defRPr/>
                    </a:pPr>
                    <a:endParaRPr lang="en-US" sz="1000" dirty="0" smtClean="0">
                      <a:solidFill>
                        <a:schemeClr val="tx1"/>
                      </a:solidFill>
                    </a:endParaRPr>
                  </a:p>
                </p:txBody>
              </p:sp>
              <p:sp>
                <p:nvSpPr>
                  <p:cNvPr id="17" name="TextBox 16"/>
                  <p:cNvSpPr txBox="1"/>
                  <p:nvPr/>
                </p:nvSpPr>
                <p:spPr>
                  <a:xfrm>
                    <a:off x="3584944" y="5105400"/>
                    <a:ext cx="1447800" cy="307777"/>
                  </a:xfrm>
                  <a:prstGeom prst="rect">
                    <a:avLst/>
                  </a:prstGeom>
                  <a:noFill/>
                </p:spPr>
                <p:txBody>
                  <a:bodyPr wrap="square">
                    <a:spAutoFit/>
                  </a:bodyPr>
                  <a:lstStyle/>
                  <a:p>
                    <a:pPr fontAlgn="base">
                      <a:spcBef>
                        <a:spcPct val="0"/>
                      </a:spcBef>
                      <a:spcAft>
                        <a:spcPct val="0"/>
                      </a:spcAft>
                      <a:defRPr/>
                    </a:pPr>
                    <a:r>
                      <a:rPr lang="en-US" sz="1400" b="1" u="sng" dirty="0" smtClean="0">
                        <a:solidFill>
                          <a:srgbClr val="000000"/>
                        </a:solidFill>
                        <a:effectLst>
                          <a:outerShdw blurRad="38100" dist="38100" dir="2700000" algn="tl">
                            <a:srgbClr val="000000">
                              <a:alpha val="43137"/>
                            </a:srgbClr>
                          </a:outerShdw>
                        </a:effectLst>
                      </a:rPr>
                      <a:t>Acronym Key </a:t>
                    </a:r>
                    <a:r>
                      <a:rPr lang="en-US" sz="1400" u="sng" dirty="0" smtClean="0">
                        <a:solidFill>
                          <a:srgbClr val="000000"/>
                        </a:solidFill>
                        <a:effectLst>
                          <a:outerShdw blurRad="38100" dist="38100" dir="2700000" algn="tl">
                            <a:srgbClr val="000000">
                              <a:alpha val="43137"/>
                            </a:srgbClr>
                          </a:outerShdw>
                        </a:effectLst>
                      </a:rPr>
                      <a:t> </a:t>
                    </a:r>
                  </a:p>
                </p:txBody>
              </p:sp>
            </p:grpSp>
            <p:sp>
              <p:nvSpPr>
                <p:cNvPr id="15" name="TextBox 14"/>
                <p:cNvSpPr txBox="1"/>
                <p:nvPr/>
              </p:nvSpPr>
              <p:spPr>
                <a:xfrm>
                  <a:off x="297687" y="4292444"/>
                  <a:ext cx="5410200" cy="409534"/>
                </a:xfrm>
                <a:prstGeom prst="rect">
                  <a:avLst/>
                </a:prstGeom>
                <a:noFill/>
              </p:spPr>
              <p:txBody>
                <a:bodyPr wrap="square" rtlCol="0">
                  <a:spAutoFit/>
                </a:bodyPr>
                <a:lstStyle/>
                <a:p>
                  <a:pPr fontAlgn="base">
                    <a:spcBef>
                      <a:spcPct val="0"/>
                    </a:spcBef>
                    <a:spcAft>
                      <a:spcPct val="0"/>
                    </a:spcAft>
                    <a:defRPr/>
                  </a:pPr>
                  <a:r>
                    <a:rPr lang="en-US" sz="1200" b="1" dirty="0" smtClean="0">
                      <a:solidFill>
                        <a:srgbClr val="000000"/>
                      </a:solidFill>
                    </a:rPr>
                    <a:t>I-MILES </a:t>
                  </a:r>
                  <a:r>
                    <a:rPr lang="en-US" sz="1200" dirty="0" smtClean="0">
                      <a:solidFill>
                        <a:srgbClr val="000000"/>
                      </a:solidFill>
                    </a:rPr>
                    <a:t>- Instrumentable - Multiple Integrated Laser</a:t>
                  </a:r>
                </a:p>
                <a:p>
                  <a:pPr fontAlgn="base">
                    <a:spcBef>
                      <a:spcPct val="0"/>
                    </a:spcBef>
                    <a:spcAft>
                      <a:spcPct val="0"/>
                    </a:spcAft>
                    <a:defRPr/>
                  </a:pPr>
                  <a:r>
                    <a:rPr lang="en-US" sz="1200" dirty="0" smtClean="0">
                      <a:solidFill>
                        <a:srgbClr val="000000"/>
                      </a:solidFill>
                    </a:rPr>
                    <a:t>Engagement System </a:t>
                  </a:r>
                </a:p>
              </p:txBody>
            </p:sp>
          </p:grpSp>
          <p:sp>
            <p:nvSpPr>
              <p:cNvPr id="13" name="TextBox 12"/>
              <p:cNvSpPr txBox="1"/>
              <p:nvPr/>
            </p:nvSpPr>
            <p:spPr>
              <a:xfrm>
                <a:off x="297687" y="4089377"/>
                <a:ext cx="4648200" cy="461665"/>
              </a:xfrm>
              <a:prstGeom prst="rect">
                <a:avLst/>
              </a:prstGeom>
              <a:noFill/>
            </p:spPr>
            <p:txBody>
              <a:bodyPr wrap="square">
                <a:spAutoFit/>
              </a:bodyPr>
              <a:lstStyle/>
              <a:p>
                <a:pPr fontAlgn="base">
                  <a:spcBef>
                    <a:spcPct val="0"/>
                  </a:spcBef>
                  <a:spcAft>
                    <a:spcPct val="0"/>
                  </a:spcAft>
                  <a:defRPr/>
                </a:pPr>
                <a:r>
                  <a:rPr lang="en-US" sz="1200" b="1" dirty="0" smtClean="0"/>
                  <a:t>LCPM - </a:t>
                </a:r>
                <a:r>
                  <a:rPr lang="en-US" sz="1200" dirty="0" smtClean="0"/>
                  <a:t>Life </a:t>
                </a:r>
                <a:r>
                  <a:rPr lang="en-US" sz="1200" dirty="0"/>
                  <a:t>Cycle Product-line </a:t>
                </a:r>
                <a:r>
                  <a:rPr lang="en-US" sz="1200" dirty="0" smtClean="0"/>
                  <a:t>Management</a:t>
                </a:r>
              </a:p>
              <a:p>
                <a:pPr marL="111125" indent="-111125" fontAlgn="base">
                  <a:spcBef>
                    <a:spcPct val="0"/>
                  </a:spcBef>
                  <a:spcAft>
                    <a:spcPct val="0"/>
                  </a:spcAft>
                  <a:defRPr/>
                </a:pPr>
                <a:endParaRPr lang="en-US" sz="1200" dirty="0" smtClean="0">
                  <a:solidFill>
                    <a:srgbClr val="000000"/>
                  </a:solidFill>
                </a:endParaRPr>
              </a:p>
            </p:txBody>
          </p:sp>
        </p:grpSp>
        <p:sp>
          <p:nvSpPr>
            <p:cNvPr id="6" name="TextBox 5"/>
            <p:cNvSpPr txBox="1"/>
            <p:nvPr/>
          </p:nvSpPr>
          <p:spPr>
            <a:xfrm>
              <a:off x="268547" y="5601809"/>
              <a:ext cx="4835769" cy="276999"/>
            </a:xfrm>
            <a:prstGeom prst="rect">
              <a:avLst/>
            </a:prstGeom>
            <a:noFill/>
          </p:spPr>
          <p:txBody>
            <a:bodyPr wrap="square">
              <a:spAutoFit/>
            </a:bodyPr>
            <a:lstStyle/>
            <a:p>
              <a:pPr lvl="0" defTabSz="908050" eaLnBrk="0" fontAlgn="base" hangingPunct="0">
                <a:spcBef>
                  <a:spcPct val="0"/>
                </a:spcBef>
                <a:spcAft>
                  <a:spcPct val="0"/>
                </a:spcAft>
                <a:defRPr/>
              </a:pPr>
              <a:r>
                <a:rPr lang="en-US" sz="1200" b="1" dirty="0" smtClean="0">
                  <a:solidFill>
                    <a:srgbClr val="000000"/>
                  </a:solidFill>
                </a:rPr>
                <a:t>OSWV</a:t>
              </a:r>
              <a:r>
                <a:rPr lang="en-US" sz="1200" dirty="0" smtClean="0">
                  <a:solidFill>
                    <a:srgbClr val="000000"/>
                  </a:solidFill>
                  <a:latin typeface="Arial Black" pitchFamily="34" charset="0"/>
                </a:rPr>
                <a:t> –</a:t>
              </a:r>
              <a:r>
                <a:rPr lang="en-US" sz="1200" b="1" dirty="0" smtClean="0">
                  <a:solidFill>
                    <a:srgbClr val="000000"/>
                  </a:solidFill>
                </a:rPr>
                <a:t> </a:t>
              </a:r>
              <a:r>
                <a:rPr lang="en-US" sz="1200" dirty="0" smtClean="0">
                  <a:solidFill>
                    <a:prstClr val="black"/>
                  </a:solidFill>
                </a:rPr>
                <a:t>Opposing Force Surrogate Wheeled Vehicle</a:t>
              </a:r>
              <a:endParaRPr lang="en-US" sz="2800" dirty="0">
                <a:solidFill>
                  <a:prstClr val="black"/>
                </a:solidFill>
              </a:endParaRPr>
            </a:p>
          </p:txBody>
        </p:sp>
        <p:sp>
          <p:nvSpPr>
            <p:cNvPr id="7" name="TextBox 6"/>
            <p:cNvSpPr txBox="1"/>
            <p:nvPr/>
          </p:nvSpPr>
          <p:spPr>
            <a:xfrm>
              <a:off x="263618" y="5776078"/>
              <a:ext cx="4495800" cy="461665"/>
            </a:xfrm>
            <a:prstGeom prst="rect">
              <a:avLst/>
            </a:prstGeom>
            <a:noFill/>
          </p:spPr>
          <p:txBody>
            <a:bodyPr wrap="square" rtlCol="0">
              <a:spAutoFit/>
            </a:bodyPr>
            <a:lstStyle/>
            <a:p>
              <a:pPr fontAlgn="base">
                <a:spcBef>
                  <a:spcPts val="500"/>
                </a:spcBef>
                <a:spcAft>
                  <a:spcPct val="0"/>
                </a:spcAft>
                <a:defRPr/>
              </a:pPr>
              <a:r>
                <a:rPr lang="en-US" sz="1200" b="1" kern="0" dirty="0">
                  <a:solidFill>
                    <a:prstClr val="black"/>
                  </a:solidFill>
                </a:rPr>
                <a:t>Abrams ED/TT </a:t>
              </a:r>
              <a:r>
                <a:rPr lang="en-US" sz="1200" kern="0" dirty="0">
                  <a:solidFill>
                    <a:srgbClr val="000000"/>
                  </a:solidFill>
                </a:rPr>
                <a:t>– </a:t>
              </a:r>
              <a:r>
                <a:rPr lang="en-US" sz="1200" kern="0" dirty="0">
                  <a:solidFill>
                    <a:prstClr val="black"/>
                  </a:solidFill>
                </a:rPr>
                <a:t> Abrams Engine Diagnostic </a:t>
              </a:r>
              <a:r>
                <a:rPr lang="en-US" sz="1200" kern="0" dirty="0" smtClean="0">
                  <a:solidFill>
                    <a:prstClr val="black"/>
                  </a:solidFill>
                </a:rPr>
                <a:t>and Troubleshooting </a:t>
              </a:r>
              <a:r>
                <a:rPr lang="en-US" sz="1200" kern="0" dirty="0">
                  <a:solidFill>
                    <a:prstClr val="black"/>
                  </a:solidFill>
                </a:rPr>
                <a:t>Trainer</a:t>
              </a:r>
              <a:endParaRPr lang="en-US" sz="1200" kern="0" dirty="0">
                <a:solidFill>
                  <a:srgbClr val="000000"/>
                </a:solidFill>
              </a:endParaRPr>
            </a:p>
          </p:txBody>
        </p:sp>
        <p:sp>
          <p:nvSpPr>
            <p:cNvPr id="8" name="TextBox 7"/>
            <p:cNvSpPr txBox="1"/>
            <p:nvPr/>
          </p:nvSpPr>
          <p:spPr>
            <a:xfrm>
              <a:off x="4823381" y="4895739"/>
              <a:ext cx="7540256" cy="245720"/>
            </a:xfrm>
            <a:prstGeom prst="rect">
              <a:avLst/>
            </a:prstGeom>
            <a:noFill/>
          </p:spPr>
          <p:txBody>
            <a:bodyPr wrap="square">
              <a:spAutoFit/>
            </a:bodyPr>
            <a:lstStyle/>
            <a:p>
              <a:pPr fontAlgn="base">
                <a:spcBef>
                  <a:spcPct val="0"/>
                </a:spcBef>
                <a:spcAft>
                  <a:spcPct val="0"/>
                </a:spcAft>
                <a:defRPr/>
              </a:pPr>
              <a:r>
                <a:rPr lang="en-US" sz="1200" b="1" dirty="0" smtClean="0">
                  <a:solidFill>
                    <a:prstClr val="black"/>
                  </a:solidFill>
                </a:rPr>
                <a:t>CDT</a:t>
              </a:r>
              <a:r>
                <a:rPr lang="en-US" sz="1200" dirty="0" smtClean="0">
                  <a:solidFill>
                    <a:prstClr val="black"/>
                  </a:solidFill>
                </a:rPr>
                <a:t>- Common Driver Trainer</a:t>
              </a:r>
              <a:endParaRPr lang="en-US" sz="1200" dirty="0" smtClean="0">
                <a:solidFill>
                  <a:srgbClr val="000000"/>
                </a:solidFill>
              </a:endParaRPr>
            </a:p>
          </p:txBody>
        </p:sp>
        <p:sp>
          <p:nvSpPr>
            <p:cNvPr id="9" name="TextBox 8"/>
            <p:cNvSpPr txBox="1"/>
            <p:nvPr/>
          </p:nvSpPr>
          <p:spPr>
            <a:xfrm>
              <a:off x="268547" y="6111410"/>
              <a:ext cx="5410200" cy="245720"/>
            </a:xfrm>
            <a:prstGeom prst="rect">
              <a:avLst/>
            </a:prstGeom>
            <a:noFill/>
          </p:spPr>
          <p:txBody>
            <a:bodyPr wrap="square" rtlCol="0">
              <a:spAutoFit/>
            </a:bodyPr>
            <a:lstStyle/>
            <a:p>
              <a:pPr lvl="0" fontAlgn="base">
                <a:spcBef>
                  <a:spcPts val="500"/>
                </a:spcBef>
                <a:spcAft>
                  <a:spcPct val="0"/>
                </a:spcAft>
                <a:defRPr/>
              </a:pPr>
              <a:r>
                <a:rPr lang="en-US" sz="1200" b="1" kern="0" dirty="0">
                  <a:solidFill>
                    <a:srgbClr val="000000"/>
                  </a:solidFill>
                </a:rPr>
                <a:t>C-130J RWST </a:t>
              </a:r>
              <a:r>
                <a:rPr lang="en-US" sz="1200" kern="0" dirty="0">
                  <a:solidFill>
                    <a:srgbClr val="000000"/>
                  </a:solidFill>
                </a:rPr>
                <a:t>–</a:t>
              </a:r>
              <a:r>
                <a:rPr lang="en-US" sz="1200" b="1" kern="0" dirty="0">
                  <a:solidFill>
                    <a:srgbClr val="000000"/>
                  </a:solidFill>
                </a:rPr>
                <a:t> </a:t>
              </a:r>
              <a:r>
                <a:rPr lang="en-US" sz="1200" kern="0" dirty="0">
                  <a:solidFill>
                    <a:srgbClr val="000000"/>
                  </a:solidFill>
                </a:rPr>
                <a:t>C-130J Reconfigurable Weapon System </a:t>
              </a:r>
              <a:r>
                <a:rPr lang="en-US" sz="1200" kern="0" dirty="0" smtClean="0">
                  <a:solidFill>
                    <a:srgbClr val="000000"/>
                  </a:solidFill>
                </a:rPr>
                <a:t>Trainers</a:t>
              </a:r>
              <a:endParaRPr lang="en-US" sz="1200" kern="0" dirty="0">
                <a:solidFill>
                  <a:srgbClr val="000000"/>
                </a:solidFill>
              </a:endParaRPr>
            </a:p>
          </p:txBody>
        </p:sp>
        <p:sp>
          <p:nvSpPr>
            <p:cNvPr id="10" name="TextBox 9"/>
            <p:cNvSpPr txBox="1"/>
            <p:nvPr/>
          </p:nvSpPr>
          <p:spPr>
            <a:xfrm>
              <a:off x="4823381" y="5088867"/>
              <a:ext cx="5410200" cy="245720"/>
            </a:xfrm>
            <a:prstGeom prst="rect">
              <a:avLst/>
            </a:prstGeom>
            <a:noFill/>
          </p:spPr>
          <p:txBody>
            <a:bodyPr wrap="square" rtlCol="0">
              <a:spAutoFit/>
            </a:bodyPr>
            <a:lstStyle/>
            <a:p>
              <a:pPr lvl="0" fontAlgn="base">
                <a:spcBef>
                  <a:spcPts val="500"/>
                </a:spcBef>
                <a:spcAft>
                  <a:spcPct val="0"/>
                </a:spcAft>
                <a:defRPr/>
              </a:pPr>
              <a:r>
                <a:rPr lang="en-US" sz="1200" b="1" kern="0" dirty="0">
                  <a:solidFill>
                    <a:srgbClr val="000000"/>
                  </a:solidFill>
                </a:rPr>
                <a:t>JLTV </a:t>
              </a:r>
              <a:r>
                <a:rPr lang="en-US" sz="1200" kern="0" dirty="0">
                  <a:solidFill>
                    <a:srgbClr val="000000"/>
                  </a:solidFill>
                </a:rPr>
                <a:t>– Joint Light Tactical Vehicle</a:t>
              </a:r>
            </a:p>
          </p:txBody>
        </p:sp>
        <p:sp>
          <p:nvSpPr>
            <p:cNvPr id="11" name="TextBox 10"/>
            <p:cNvSpPr txBox="1"/>
            <p:nvPr/>
          </p:nvSpPr>
          <p:spPr>
            <a:xfrm>
              <a:off x="4809678" y="6095795"/>
              <a:ext cx="6546342" cy="409534"/>
            </a:xfrm>
            <a:prstGeom prst="rect">
              <a:avLst/>
            </a:prstGeom>
            <a:noFill/>
          </p:spPr>
          <p:txBody>
            <a:bodyPr wrap="square" rtlCol="0">
              <a:spAutoFit/>
            </a:bodyPr>
            <a:lstStyle/>
            <a:p>
              <a:pPr lvl="0">
                <a:defRPr/>
              </a:pPr>
              <a:r>
                <a:rPr lang="en-US" sz="1200" b="1" dirty="0">
                  <a:solidFill>
                    <a:prstClr val="black"/>
                  </a:solidFill>
                </a:rPr>
                <a:t>MPC </a:t>
              </a:r>
              <a:r>
                <a:rPr lang="en-US" sz="1200" kern="0" dirty="0">
                  <a:solidFill>
                    <a:srgbClr val="000000"/>
                  </a:solidFill>
                </a:rPr>
                <a:t>–</a:t>
              </a:r>
              <a:r>
                <a:rPr lang="en-US" sz="1200" b="1" dirty="0" smtClean="0">
                  <a:solidFill>
                    <a:prstClr val="black"/>
                  </a:solidFill>
                </a:rPr>
                <a:t> </a:t>
              </a:r>
              <a:r>
                <a:rPr lang="en-US" sz="1200" dirty="0">
                  <a:solidFill>
                    <a:prstClr val="black"/>
                  </a:solidFill>
                </a:rPr>
                <a:t>Mobile Production Center </a:t>
              </a:r>
              <a:endParaRPr lang="en-US" sz="1200" dirty="0">
                <a:solidFill>
                  <a:srgbClr val="000000"/>
                </a:solidFill>
              </a:endParaRPr>
            </a:p>
            <a:p>
              <a:pPr lvl="0">
                <a:defRPr/>
              </a:pPr>
              <a:r>
                <a:rPr lang="en-US" sz="1200" b="1" dirty="0" smtClean="0">
                  <a:solidFill>
                    <a:prstClr val="black"/>
                  </a:solidFill>
                </a:rPr>
                <a:t> </a:t>
              </a:r>
              <a:endParaRPr lang="en-US" sz="1200" dirty="0" smtClean="0">
                <a:solidFill>
                  <a:srgbClr val="000000"/>
                </a:solidFill>
              </a:endParaRPr>
            </a:p>
          </p:txBody>
        </p:sp>
      </p:grpSp>
      <p:sp>
        <p:nvSpPr>
          <p:cNvPr id="18" name="TextBox 17"/>
          <p:cNvSpPr txBox="1"/>
          <p:nvPr/>
        </p:nvSpPr>
        <p:spPr>
          <a:xfrm>
            <a:off x="4803025" y="5959453"/>
            <a:ext cx="5492074" cy="461665"/>
          </a:xfrm>
          <a:prstGeom prst="rect">
            <a:avLst/>
          </a:prstGeom>
          <a:noFill/>
        </p:spPr>
        <p:txBody>
          <a:bodyPr wrap="square" rtlCol="0">
            <a:spAutoFit/>
          </a:bodyPr>
          <a:lstStyle/>
          <a:p>
            <a:pPr lvl="0">
              <a:defRPr/>
            </a:pPr>
            <a:r>
              <a:rPr lang="en-US" sz="1200" b="1" dirty="0" smtClean="0">
                <a:solidFill>
                  <a:prstClr val="black"/>
                </a:solidFill>
              </a:rPr>
              <a:t>JRTC-IS LE </a:t>
            </a:r>
            <a:r>
              <a:rPr lang="en-US" sz="1200" kern="0" dirty="0" smtClean="0">
                <a:solidFill>
                  <a:srgbClr val="000000"/>
                </a:solidFill>
              </a:rPr>
              <a:t>– Joint Readiness Training Center </a:t>
            </a:r>
          </a:p>
          <a:p>
            <a:pPr lvl="0">
              <a:defRPr/>
            </a:pPr>
            <a:r>
              <a:rPr lang="en-US" sz="1200" kern="0" dirty="0" smtClean="0">
                <a:solidFill>
                  <a:srgbClr val="000000"/>
                </a:solidFill>
              </a:rPr>
              <a:t>Instrumentation System – Land Expansion</a:t>
            </a:r>
            <a:endParaRPr lang="en-US" sz="1200" dirty="0" smtClean="0">
              <a:solidFill>
                <a:srgbClr val="000000"/>
              </a:solidFill>
            </a:endParaRPr>
          </a:p>
        </p:txBody>
      </p:sp>
      <p:sp>
        <p:nvSpPr>
          <p:cNvPr id="20" name="TextBox 19"/>
          <p:cNvSpPr txBox="1"/>
          <p:nvPr/>
        </p:nvSpPr>
        <p:spPr>
          <a:xfrm>
            <a:off x="4807367" y="5536535"/>
            <a:ext cx="5492074" cy="525785"/>
          </a:xfrm>
          <a:prstGeom prst="rect">
            <a:avLst/>
          </a:prstGeom>
          <a:noFill/>
        </p:spPr>
        <p:txBody>
          <a:bodyPr wrap="square" rtlCol="0">
            <a:spAutoFit/>
          </a:bodyPr>
          <a:lstStyle/>
          <a:p>
            <a:pPr lvl="0" fontAlgn="base">
              <a:spcBef>
                <a:spcPts val="500"/>
              </a:spcBef>
              <a:spcAft>
                <a:spcPct val="0"/>
              </a:spcAft>
              <a:defRPr/>
            </a:pPr>
            <a:r>
              <a:rPr lang="en-US" sz="1200" b="1" kern="0" dirty="0">
                <a:solidFill>
                  <a:srgbClr val="000000"/>
                </a:solidFill>
              </a:rPr>
              <a:t>Stryker MTS </a:t>
            </a:r>
            <a:r>
              <a:rPr lang="en-US" sz="1200" kern="0" dirty="0">
                <a:solidFill>
                  <a:srgbClr val="000000"/>
                </a:solidFill>
              </a:rPr>
              <a:t>– Stryker Maintenance Trainer System (MTS) </a:t>
            </a:r>
            <a:endParaRPr lang="en-US" sz="1200" kern="0" dirty="0" smtClean="0">
              <a:solidFill>
                <a:srgbClr val="000000"/>
              </a:solidFill>
            </a:endParaRPr>
          </a:p>
          <a:p>
            <a:pPr lvl="0" fontAlgn="base">
              <a:spcBef>
                <a:spcPts val="500"/>
              </a:spcBef>
              <a:spcAft>
                <a:spcPct val="0"/>
              </a:spcAft>
              <a:defRPr/>
            </a:pPr>
            <a:r>
              <a:rPr lang="en-US" sz="1200" kern="0" dirty="0" smtClean="0">
                <a:solidFill>
                  <a:srgbClr val="000000"/>
                </a:solidFill>
              </a:rPr>
              <a:t>Phase </a:t>
            </a:r>
            <a:r>
              <a:rPr lang="en-US" sz="1200" kern="0" dirty="0">
                <a:solidFill>
                  <a:srgbClr val="000000"/>
                </a:solidFill>
              </a:rPr>
              <a:t>V</a:t>
            </a:r>
          </a:p>
        </p:txBody>
      </p:sp>
      <p:cxnSp>
        <p:nvCxnSpPr>
          <p:cNvPr id="21" name="Straight Connector 20"/>
          <p:cNvCxnSpPr/>
          <p:nvPr/>
        </p:nvCxnSpPr>
        <p:spPr>
          <a:xfrm>
            <a:off x="476250" y="4391025"/>
            <a:ext cx="8153400" cy="285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71605" y="6610013"/>
            <a:ext cx="443576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02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23273" y="3579860"/>
            <a:ext cx="8456197" cy="2997008"/>
            <a:chOff x="614098" y="3579860"/>
            <a:chExt cx="8008607" cy="2997008"/>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2" name="TextBox 11"/>
            <p:cNvSpPr txBox="1"/>
            <p:nvPr/>
          </p:nvSpPr>
          <p:spPr>
            <a:xfrm>
              <a:off x="683665" y="5314204"/>
              <a:ext cx="2660839" cy="1015663"/>
            </a:xfrm>
            <a:prstGeom prst="rect">
              <a:avLst/>
            </a:prstGeom>
            <a:noFill/>
          </p:spPr>
          <p:txBody>
            <a:bodyPr wrap="square" rtlCol="0">
              <a:spAutoFit/>
            </a:bodyPr>
            <a:lstStyle/>
            <a:p>
              <a:pPr>
                <a:lnSpc>
                  <a:spcPct val="150000"/>
                </a:lnSpc>
              </a:pPr>
              <a:r>
                <a:rPr lang="en-US" sz="1200" b="1" dirty="0" smtClean="0"/>
                <a:t>Organization:  </a:t>
              </a:r>
              <a:r>
                <a:rPr lang="en-US" sz="1200" dirty="0" smtClean="0"/>
                <a:t>PM TRADE</a:t>
              </a:r>
            </a:p>
            <a:p>
              <a:pPr>
                <a:lnSpc>
                  <a:spcPct val="150000"/>
                </a:lnSpc>
              </a:pPr>
              <a:r>
                <a:rPr lang="en-US" sz="1200" b="1" dirty="0" smtClean="0"/>
                <a:t>Phone:  </a:t>
              </a:r>
              <a:r>
                <a:rPr lang="en-US" sz="1200" dirty="0" smtClean="0"/>
                <a:t>407-384-5201</a:t>
              </a: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p:txBody>
        </p:sp>
      </p:grpSp>
      <p:sp>
        <p:nvSpPr>
          <p:cNvPr id="14" name="Text Box 10"/>
          <p:cNvSpPr txBox="1">
            <a:spLocks noChangeArrowheads="1"/>
          </p:cNvSpPr>
          <p:nvPr/>
        </p:nvSpPr>
        <p:spPr bwMode="auto">
          <a:xfrm>
            <a:off x="649431" y="1120030"/>
            <a:ext cx="6781800" cy="338554"/>
          </a:xfrm>
          <a:prstGeom prst="rect">
            <a:avLst/>
          </a:prstGeom>
          <a:noFill/>
          <a:ln w="9525">
            <a:noFill/>
            <a:miter lim="800000"/>
            <a:headEnd/>
            <a:tailEnd/>
          </a:ln>
        </p:spPr>
        <p:txBody>
          <a:bodyPr>
            <a:spAutoFit/>
          </a:bodyPr>
          <a:lstStyle/>
          <a:p>
            <a:pPr defTabSz="457200" eaLnBrk="0" hangingPunct="0"/>
            <a:r>
              <a:rPr lang="en-US" sz="1600" b="1" dirty="0">
                <a:latin typeface="Arial" charset="0"/>
                <a:ea typeface="Lucida Sans Unicode" pitchFamily="34" charset="0"/>
                <a:cs typeface="Lucida Sans Unicode" pitchFamily="34" charset="0"/>
              </a:rPr>
              <a:t>Description/Summary of Program Requirements</a:t>
            </a:r>
          </a:p>
        </p:txBody>
      </p:sp>
      <p:sp>
        <p:nvSpPr>
          <p:cNvPr id="15" name="TextBox 30"/>
          <p:cNvSpPr txBox="1">
            <a:spLocks noChangeArrowheads="1"/>
          </p:cNvSpPr>
          <p:nvPr/>
        </p:nvSpPr>
        <p:spPr bwMode="auto">
          <a:xfrm>
            <a:off x="672270" y="1381841"/>
            <a:ext cx="8638777" cy="2298065"/>
          </a:xfrm>
          <a:prstGeom prst="rect">
            <a:avLst/>
          </a:prstGeom>
          <a:noFill/>
          <a:ln w="9525">
            <a:noFill/>
            <a:miter lim="800000"/>
            <a:headEnd/>
            <a:tailEnd/>
          </a:ln>
        </p:spPr>
        <p:txBody>
          <a:bodyPr wrap="square">
            <a:spAutoFit/>
          </a:bodyPr>
          <a:lstStyle/>
          <a:p>
            <a:pPr>
              <a:lnSpc>
                <a:spcPts val="1600"/>
              </a:lnSpc>
            </a:pPr>
            <a:r>
              <a:rPr lang="en-US" sz="1400" dirty="0" smtClean="0">
                <a:solidFill>
                  <a:srgbClr val="000000"/>
                </a:solidFill>
                <a:cs typeface="Arial" panose="020B0604020202020204" pitchFamily="34" charset="0"/>
              </a:rPr>
              <a:t>Provides life cycle management and hardware product line development in support of live training systems: </a:t>
            </a:r>
          </a:p>
          <a:p>
            <a:pPr indent="-137160">
              <a:spcAft>
                <a:spcPts val="300"/>
              </a:spcAft>
              <a:buFont typeface="Arial" pitchFamily="34" charset="0"/>
              <a:buChar char="•"/>
            </a:pPr>
            <a:r>
              <a:rPr lang="en-US" sz="1200" dirty="0" smtClean="0">
                <a:solidFill>
                  <a:srgbClr val="000000"/>
                </a:solidFill>
                <a:cs typeface="Arial" panose="020B0604020202020204" pitchFamily="34" charset="0"/>
              </a:rPr>
              <a:t>The Digital Range Training System (DRTS) program comprised of the following range types: Digital Multi-Purpose Range Complex (DMPRC), Digital Multi-Purpose Training Ranges (DMPTR), Battle Area Complex (BAX), Digital Air/Ground Integration Range (DAGIR)</a:t>
            </a:r>
          </a:p>
          <a:p>
            <a:pPr indent="-137160">
              <a:spcAft>
                <a:spcPts val="300"/>
              </a:spcAft>
              <a:buFont typeface="Arial" pitchFamily="34" charset="0"/>
              <a:buChar char="•"/>
            </a:pPr>
            <a:r>
              <a:rPr lang="en-US" sz="1200" dirty="0" smtClean="0">
                <a:solidFill>
                  <a:srgbClr val="000000"/>
                </a:solidFill>
                <a:cs typeface="Arial" panose="020B0604020202020204" pitchFamily="34" charset="0"/>
              </a:rPr>
              <a:t>Integrated Military Operation in Urban Terrain (MOUT) Training System (IMTS) comprised of the following range types: Urban Assault Course (UAC), Shoot  house, Combined Arms Collective Training Facility (CACTF)</a:t>
            </a:r>
          </a:p>
          <a:p>
            <a:pPr indent="-137160">
              <a:spcAft>
                <a:spcPts val="300"/>
              </a:spcAft>
              <a:buFont typeface="Arial" pitchFamily="34" charset="0"/>
              <a:buChar char="•"/>
            </a:pPr>
            <a:r>
              <a:rPr lang="en-US" sz="1200" dirty="0" smtClean="0">
                <a:cs typeface="Arial" panose="020B0604020202020204" pitchFamily="34" charset="0"/>
              </a:rPr>
              <a:t>Targetry Range Automated Control and Recording  (T</a:t>
            </a:r>
            <a:r>
              <a:rPr lang="en-US" sz="1200" dirty="0" smtClean="0">
                <a:solidFill>
                  <a:srgbClr val="000000"/>
                </a:solidFill>
                <a:cs typeface="Arial" panose="020B0604020202020204" pitchFamily="34" charset="0"/>
              </a:rPr>
              <a:t>RACR); and Location of Miss And Hits (LOMAH)</a:t>
            </a:r>
          </a:p>
          <a:p>
            <a:pPr indent="-137160">
              <a:spcAft>
                <a:spcPts val="300"/>
              </a:spcAft>
              <a:buFont typeface="Arial" pitchFamily="34" charset="0"/>
              <a:buChar char="•"/>
            </a:pPr>
            <a:r>
              <a:rPr lang="en-US" sz="1200" dirty="0" smtClean="0">
                <a:solidFill>
                  <a:srgbClr val="000000"/>
                </a:solidFill>
                <a:cs typeface="Arial" panose="020B0604020202020204" pitchFamily="34" charset="0"/>
              </a:rPr>
              <a:t>Homestation Instrumentation comprised of the following range types: Joint Pacific Multinational Readiness Capability – Instrumentation System (JPMRC-IS), Homestation Instrumentation Systems (HITS) </a:t>
            </a:r>
          </a:p>
          <a:p>
            <a:pPr indent="-137160">
              <a:spcAft>
                <a:spcPts val="300"/>
              </a:spcAft>
              <a:buFont typeface="Arial" pitchFamily="34" charset="0"/>
              <a:buChar char="•"/>
            </a:pPr>
            <a:r>
              <a:rPr lang="en-US" sz="1200" dirty="0" smtClean="0">
                <a:solidFill>
                  <a:srgbClr val="000000"/>
                </a:solidFill>
                <a:cs typeface="Arial" panose="020B0604020202020204" pitchFamily="34" charset="0"/>
              </a:rPr>
              <a:t>Combat </a:t>
            </a:r>
            <a:r>
              <a:rPr lang="en-US" sz="1200" dirty="0">
                <a:solidFill>
                  <a:srgbClr val="000000"/>
                </a:solidFill>
                <a:cs typeface="Arial" panose="020B0604020202020204" pitchFamily="34" charset="0"/>
              </a:rPr>
              <a:t>T</a:t>
            </a:r>
            <a:r>
              <a:rPr lang="en-US" sz="1200" dirty="0" smtClean="0">
                <a:solidFill>
                  <a:srgbClr val="000000"/>
                </a:solidFill>
                <a:cs typeface="Arial" panose="020B0604020202020204" pitchFamily="34" charset="0"/>
              </a:rPr>
              <a:t>raining Centers: National Training Center (NTC), Joint Readiness Training Center(JRTC) &amp; Joint Multinational Readiness Center (JMRC)</a:t>
            </a:r>
          </a:p>
        </p:txBody>
      </p:sp>
      <p:sp>
        <p:nvSpPr>
          <p:cNvPr id="16" name="Title 29"/>
          <p:cNvSpPr txBox="1">
            <a:spLocks/>
          </p:cNvSpPr>
          <p:nvPr/>
        </p:nvSpPr>
        <p:spPr>
          <a:xfrm>
            <a:off x="1199451" y="568444"/>
            <a:ext cx="7848600" cy="6927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dirty="0" smtClean="0">
                <a:solidFill>
                  <a:schemeClr val="bg2"/>
                </a:solidFill>
              </a:rPr>
              <a:t>Life Cycle Product-line Management (LCPM)</a:t>
            </a:r>
            <a:endParaRPr lang="en-US" sz="2400" dirty="0">
              <a:solidFill>
                <a:schemeClr val="bg2"/>
              </a:solidFill>
            </a:endParaRPr>
          </a:p>
        </p:txBody>
      </p:sp>
      <p:sp>
        <p:nvSpPr>
          <p:cNvPr id="17" name="Text Box 32"/>
          <p:cNvSpPr txBox="1">
            <a:spLocks noChangeArrowheads="1"/>
          </p:cNvSpPr>
          <p:nvPr/>
        </p:nvSpPr>
        <p:spPr bwMode="auto">
          <a:xfrm>
            <a:off x="395452" y="3909951"/>
            <a:ext cx="2774414" cy="733534"/>
          </a:xfrm>
          <a:prstGeom prst="rect">
            <a:avLst/>
          </a:prstGeom>
          <a:noFill/>
          <a:ln w="9525">
            <a:noFill/>
            <a:miter lim="800000"/>
            <a:headEnd/>
            <a:tailEnd/>
          </a:ln>
        </p:spPr>
        <p:txBody>
          <a:bodyPr wrap="square">
            <a:spAutoFit/>
          </a:bodyPr>
          <a:lstStyle/>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Acquisition Strategy: Full &amp; Open</a:t>
            </a:r>
            <a:endParaRPr lang="en-US" sz="1200" dirty="0" smtClean="0">
              <a:solidFill>
                <a:srgbClr val="000000"/>
              </a:solidFill>
              <a:ea typeface="Lucida Sans Unicode" pitchFamily="34" charset="0"/>
              <a:cs typeface="Arial" panose="020B0604020202020204" pitchFamily="34" charset="0"/>
            </a:endParaRPr>
          </a:p>
          <a:p>
            <a:pPr marL="171450" indent="-171450" defTabSz="457200" eaLnBrk="0" hangingPunct="0">
              <a:lnSpc>
                <a:spcPts val="1300"/>
              </a:lnSpc>
              <a:buFont typeface="Arial" panose="020B0604020202020204" pitchFamily="34" charset="0"/>
              <a:buChar char="•"/>
              <a:defRPr/>
            </a:pPr>
            <a:r>
              <a:rPr lang="en-US" sz="1200" dirty="0" smtClean="0">
                <a:solidFill>
                  <a:srgbClr val="000000"/>
                </a:solidFill>
                <a:ea typeface="Lucida Sans Unicode" pitchFamily="34" charset="0"/>
                <a:cs typeface="Arial" panose="020B0604020202020204" pitchFamily="34" charset="0"/>
              </a:rPr>
              <a:t>Contract </a:t>
            </a:r>
            <a:r>
              <a:rPr lang="en-US" sz="1200" dirty="0">
                <a:solidFill>
                  <a:srgbClr val="000000"/>
                </a:solidFill>
                <a:ea typeface="Lucida Sans Unicode" pitchFamily="34" charset="0"/>
                <a:cs typeface="Arial" panose="020B0604020202020204" pitchFamily="34" charset="0"/>
              </a:rPr>
              <a:t>Vehicle: </a:t>
            </a:r>
            <a:r>
              <a:rPr lang="en-US" sz="1200" dirty="0" smtClean="0">
                <a:solidFill>
                  <a:srgbClr val="000000"/>
                </a:solidFill>
                <a:ea typeface="Lucida Sans Unicode" pitchFamily="34" charset="0"/>
                <a:cs typeface="Arial" panose="020B0604020202020204" pitchFamily="34" charset="0"/>
              </a:rPr>
              <a:t>Single Award IDIQ</a:t>
            </a:r>
          </a:p>
          <a:p>
            <a:pPr marL="171450" indent="-171450" defTabSz="457200" eaLnBrk="0" hangingPunct="0">
              <a:lnSpc>
                <a:spcPts val="1100"/>
              </a:lnSpc>
              <a:buFont typeface="Arial" panose="020B0604020202020204" pitchFamily="34" charset="0"/>
              <a:buChar char="•"/>
              <a:defRPr/>
            </a:pPr>
            <a:r>
              <a:rPr lang="en-US" sz="1200" dirty="0" smtClean="0">
                <a:solidFill>
                  <a:srgbClr val="000000"/>
                </a:solidFill>
                <a:ea typeface="Lucida Sans Unicode" pitchFamily="34" charset="0"/>
                <a:cs typeface="Arial" panose="020B0604020202020204" pitchFamily="34" charset="0"/>
              </a:rPr>
              <a:t>Contract Type: FFP, Cost, and T&amp;M</a:t>
            </a:r>
            <a:endParaRPr lang="en-US" sz="1200" dirty="0">
              <a:solidFill>
                <a:srgbClr val="000000"/>
              </a:solidFill>
              <a:ea typeface="Lucida Sans Unicode" pitchFamily="34" charset="0"/>
              <a:cs typeface="Arial" panose="020B0604020202020204" pitchFamily="34" charset="0"/>
            </a:endParaRPr>
          </a:p>
        </p:txBody>
      </p:sp>
      <p:sp>
        <p:nvSpPr>
          <p:cNvPr id="18" name="Text Box 30"/>
          <p:cNvSpPr txBox="1">
            <a:spLocks noChangeArrowheads="1"/>
          </p:cNvSpPr>
          <p:nvPr/>
        </p:nvSpPr>
        <p:spPr bwMode="auto">
          <a:xfrm>
            <a:off x="3248115" y="3877487"/>
            <a:ext cx="861133" cy="461665"/>
          </a:xfrm>
          <a:prstGeom prst="rect">
            <a:avLst/>
          </a:prstGeom>
          <a:noFill/>
          <a:ln w="9525">
            <a:noFill/>
            <a:miter lim="800000"/>
            <a:headEnd/>
            <a:tailEnd/>
          </a:ln>
        </p:spPr>
        <p:txBody>
          <a:bodyPr wrap="none">
            <a:spAutoFit/>
          </a:bodyPr>
          <a:lstStyle/>
          <a:p>
            <a:pPr marL="171450" indent="-171450" defTabSz="457200" eaLnBrk="0" hangingPunct="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5 years</a:t>
            </a:r>
            <a:endParaRPr lang="en-US" sz="1200" dirty="0">
              <a:solidFill>
                <a:srgbClr val="000000"/>
              </a:solidFill>
              <a:latin typeface="+mn-lt"/>
              <a:ea typeface="Lucida Sans Unicode" pitchFamily="34" charset="0"/>
              <a:cs typeface="Lucida Sans Unicode" pitchFamily="34" charset="0"/>
            </a:endParaRPr>
          </a:p>
          <a:p>
            <a:pPr defTabSz="457200" eaLnBrk="0" hangingPunct="0">
              <a:defRPr/>
            </a:pPr>
            <a:endParaRPr lang="en-US" sz="1200" dirty="0">
              <a:solidFill>
                <a:srgbClr val="000000"/>
              </a:solidFill>
              <a:latin typeface="+mn-lt"/>
              <a:ea typeface="Lucida Sans Unicode" pitchFamily="34" charset="0"/>
              <a:cs typeface="Lucida Sans Unicode" pitchFamily="34" charset="0"/>
            </a:endParaRPr>
          </a:p>
        </p:txBody>
      </p:sp>
      <p:sp>
        <p:nvSpPr>
          <p:cNvPr id="37" name="Text Box 26"/>
          <p:cNvSpPr txBox="1">
            <a:spLocks noChangeArrowheads="1"/>
          </p:cNvSpPr>
          <p:nvPr/>
        </p:nvSpPr>
        <p:spPr bwMode="auto">
          <a:xfrm>
            <a:off x="5981050" y="3900651"/>
            <a:ext cx="778286" cy="1056443"/>
          </a:xfrm>
          <a:prstGeom prst="rect">
            <a:avLst/>
          </a:prstGeom>
          <a:noFill/>
          <a:ln w="9525">
            <a:noFill/>
            <a:miter lim="800000"/>
            <a:headEnd/>
            <a:tailEnd/>
          </a:ln>
        </p:spPr>
        <p:txBody>
          <a:bodyPr wrap="square">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Sep 14</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RFI Release</a:t>
            </a:r>
            <a:endParaRPr lang="en-US" sz="1200" dirty="0">
              <a:solidFill>
                <a:srgbClr val="000000"/>
              </a:solidFill>
              <a:ea typeface="Lucida Sans Unicode" pitchFamily="34" charset="0"/>
              <a:cs typeface="Arial" panose="020B0604020202020204" pitchFamily="34" charset="0"/>
            </a:endParaRPr>
          </a:p>
        </p:txBody>
      </p:sp>
      <p:sp>
        <p:nvSpPr>
          <p:cNvPr id="38" name="Text Box 26"/>
          <p:cNvSpPr txBox="1">
            <a:spLocks noChangeArrowheads="1"/>
          </p:cNvSpPr>
          <p:nvPr/>
        </p:nvSpPr>
        <p:spPr bwMode="auto">
          <a:xfrm>
            <a:off x="6443778" y="3889701"/>
            <a:ext cx="987453" cy="1056443"/>
          </a:xfrm>
          <a:prstGeom prst="rect">
            <a:avLst/>
          </a:prstGeom>
          <a:noFill/>
          <a:ln w="9525">
            <a:noFill/>
            <a:miter lim="800000"/>
            <a:headEnd/>
            <a:tailEnd/>
          </a:ln>
        </p:spPr>
        <p:txBody>
          <a:bodyPr wrap="square">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Oct 15</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    PALT</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     Initiation</a:t>
            </a:r>
            <a:endParaRPr lang="en-US" sz="1200" dirty="0">
              <a:solidFill>
                <a:srgbClr val="000000"/>
              </a:solidFill>
              <a:ea typeface="Lucida Sans Unicode" pitchFamily="34" charset="0"/>
              <a:cs typeface="Arial" panose="020B0604020202020204" pitchFamily="34" charset="0"/>
            </a:endParaRPr>
          </a:p>
        </p:txBody>
      </p:sp>
      <p:sp>
        <p:nvSpPr>
          <p:cNvPr id="39" name="Text Box 26"/>
          <p:cNvSpPr txBox="1">
            <a:spLocks noChangeArrowheads="1"/>
          </p:cNvSpPr>
          <p:nvPr/>
        </p:nvSpPr>
        <p:spPr bwMode="auto">
          <a:xfrm>
            <a:off x="7202539" y="3909951"/>
            <a:ext cx="914400" cy="1056443"/>
          </a:xfrm>
          <a:prstGeom prst="rect">
            <a:avLst/>
          </a:prstGeom>
          <a:noFill/>
          <a:ln w="9525">
            <a:noFill/>
            <a:miter lim="800000"/>
            <a:headEnd/>
            <a:tailEnd/>
          </a:ln>
        </p:spPr>
        <p:txBody>
          <a:bodyPr wrap="square">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4</a:t>
            </a:r>
            <a:r>
              <a:rPr lang="en-US" sz="1200" baseline="30000" dirty="0" smtClean="0">
                <a:solidFill>
                  <a:srgbClr val="000000"/>
                </a:solidFill>
                <a:ea typeface="Lucida Sans Unicode" pitchFamily="34" charset="0"/>
                <a:cs typeface="Arial" panose="020B0604020202020204" pitchFamily="34" charset="0"/>
              </a:rPr>
              <a:t>th</a:t>
            </a:r>
            <a:r>
              <a:rPr lang="en-US" sz="1200" dirty="0" smtClean="0">
                <a:solidFill>
                  <a:srgbClr val="000000"/>
                </a:solidFill>
                <a:ea typeface="Lucida Sans Unicode" pitchFamily="34" charset="0"/>
                <a:cs typeface="Arial" panose="020B0604020202020204" pitchFamily="34" charset="0"/>
              </a:rPr>
              <a:t> </a:t>
            </a:r>
            <a:r>
              <a:rPr lang="en-US" sz="1200" dirty="0" err="1" smtClean="0">
                <a:solidFill>
                  <a:srgbClr val="000000"/>
                </a:solidFill>
                <a:ea typeface="Lucida Sans Unicode" pitchFamily="34" charset="0"/>
                <a:cs typeface="Arial" panose="020B0604020202020204" pitchFamily="34" charset="0"/>
              </a:rPr>
              <a:t>Qtr</a:t>
            </a:r>
            <a:r>
              <a:rPr lang="en-US" sz="1200" dirty="0" smtClean="0">
                <a:solidFill>
                  <a:srgbClr val="000000"/>
                </a:solidFill>
                <a:ea typeface="Lucida Sans Unicode" pitchFamily="34" charset="0"/>
                <a:cs typeface="Arial" panose="020B0604020202020204" pitchFamily="34" charset="0"/>
              </a:rPr>
              <a:t> FY16</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    RFP   Release </a:t>
            </a:r>
            <a:endParaRPr lang="en-US" sz="1200" dirty="0">
              <a:solidFill>
                <a:srgbClr val="000000"/>
              </a:solidFill>
              <a:ea typeface="Lucida Sans Unicode" pitchFamily="34" charset="0"/>
              <a:cs typeface="Arial" panose="020B0604020202020204" pitchFamily="34" charset="0"/>
            </a:endParaRPr>
          </a:p>
        </p:txBody>
      </p:sp>
      <p:sp>
        <p:nvSpPr>
          <p:cNvPr id="40" name="Text Box 26"/>
          <p:cNvSpPr txBox="1">
            <a:spLocks noChangeArrowheads="1"/>
          </p:cNvSpPr>
          <p:nvPr/>
        </p:nvSpPr>
        <p:spPr bwMode="auto">
          <a:xfrm>
            <a:off x="7760899" y="3895061"/>
            <a:ext cx="1182687" cy="1056443"/>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1</a:t>
            </a:r>
            <a:r>
              <a:rPr lang="en-US" sz="1200" baseline="30000" dirty="0" smtClean="0">
                <a:solidFill>
                  <a:srgbClr val="000000"/>
                </a:solidFill>
                <a:ea typeface="Lucida Sans Unicode" pitchFamily="34" charset="0"/>
                <a:cs typeface="Arial" panose="020B0604020202020204" pitchFamily="34" charset="0"/>
              </a:rPr>
              <a:t>st</a:t>
            </a:r>
            <a:r>
              <a:rPr lang="en-US" sz="1200" dirty="0" smtClean="0">
                <a:solidFill>
                  <a:srgbClr val="000000"/>
                </a:solidFill>
                <a:ea typeface="Lucida Sans Unicode" pitchFamily="34" charset="0"/>
                <a:cs typeface="Arial" panose="020B0604020202020204" pitchFamily="34" charset="0"/>
              </a:rPr>
              <a:t> </a:t>
            </a:r>
            <a:r>
              <a:rPr lang="en-US" sz="1200" dirty="0" err="1" smtClean="0">
                <a:solidFill>
                  <a:srgbClr val="000000"/>
                </a:solidFill>
                <a:ea typeface="Lucida Sans Unicode" pitchFamily="34" charset="0"/>
                <a:cs typeface="Arial" panose="020B0604020202020204" pitchFamily="34" charset="0"/>
              </a:rPr>
              <a:t>Qtr</a:t>
            </a:r>
            <a:r>
              <a:rPr lang="en-US" sz="1200" dirty="0" smtClean="0">
                <a:solidFill>
                  <a:srgbClr val="000000"/>
                </a:solidFill>
                <a:ea typeface="Lucida Sans Unicode" pitchFamily="34" charset="0"/>
                <a:cs typeface="Arial" panose="020B0604020202020204" pitchFamily="34" charset="0"/>
              </a:rPr>
              <a:t> </a:t>
            </a:r>
          </a:p>
          <a:p>
            <a:pPr algn="ctr" defTabSz="457200">
              <a:lnSpc>
                <a:spcPct val="87000"/>
              </a:lnSpc>
              <a:buClr>
                <a:srgbClr val="000000"/>
              </a:buClr>
              <a:buSzPct val="100000"/>
              <a:defRPr/>
            </a:pPr>
            <a:r>
              <a:rPr lang="en-US" sz="1200" dirty="0" smtClean="0">
                <a:solidFill>
                  <a:srgbClr val="000000"/>
                </a:solidFill>
                <a:ea typeface="Lucida Sans Unicode" pitchFamily="34" charset="0"/>
                <a:cs typeface="Arial" panose="020B0604020202020204" pitchFamily="34" charset="0"/>
              </a:rPr>
              <a:t>FY18</a:t>
            </a: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endParaRPr lang="en-US" sz="1200" dirty="0">
              <a:solidFill>
                <a:srgbClr val="000000"/>
              </a:solidFill>
              <a:ea typeface="Lucida Sans Unicode" pitchFamily="34" charset="0"/>
              <a:cs typeface="Arial" panose="020B0604020202020204" pitchFamily="34" charset="0"/>
            </a:endParaRPr>
          </a:p>
          <a:p>
            <a:pPr algn="ctr" defTabSz="457200">
              <a:lnSpc>
                <a:spcPct val="87000"/>
              </a:lnSpc>
              <a:buClr>
                <a:srgbClr val="000000"/>
              </a:buClr>
              <a:buSzPct val="100000"/>
              <a:defRPr/>
            </a:pPr>
            <a:r>
              <a:rPr lang="en-US" sz="1200" dirty="0">
                <a:solidFill>
                  <a:srgbClr val="000000"/>
                </a:solidFill>
                <a:ea typeface="Lucida Sans Unicode" pitchFamily="34" charset="0"/>
                <a:cs typeface="Arial" panose="020B0604020202020204" pitchFamily="34" charset="0"/>
              </a:rPr>
              <a:t>Contract</a:t>
            </a:r>
          </a:p>
          <a:p>
            <a:pPr algn="ctr" defTabSz="457200">
              <a:lnSpc>
                <a:spcPct val="87000"/>
              </a:lnSpc>
              <a:buClr>
                <a:srgbClr val="000000"/>
              </a:buClr>
              <a:buSzPct val="100000"/>
              <a:defRPr/>
            </a:pPr>
            <a:r>
              <a:rPr lang="en-US" sz="1200" dirty="0">
                <a:solidFill>
                  <a:srgbClr val="000000"/>
                </a:solidFill>
                <a:ea typeface="Lucida Sans Unicode" pitchFamily="34" charset="0"/>
                <a:cs typeface="Arial" panose="020B0604020202020204" pitchFamily="34" charset="0"/>
              </a:rPr>
              <a:t>Award</a:t>
            </a:r>
          </a:p>
        </p:txBody>
      </p:sp>
      <p:sp>
        <p:nvSpPr>
          <p:cNvPr id="41" name="Isosceles Triangle 40"/>
          <p:cNvSpPr/>
          <p:nvPr/>
        </p:nvSpPr>
        <p:spPr>
          <a:xfrm>
            <a:off x="7481463" y="4253908"/>
            <a:ext cx="415925" cy="28098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42" name="Isosceles Triangle 41"/>
          <p:cNvSpPr/>
          <p:nvPr/>
        </p:nvSpPr>
        <p:spPr>
          <a:xfrm>
            <a:off x="8188412" y="4253908"/>
            <a:ext cx="415925" cy="280988"/>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43" name="Isosceles Triangle 42"/>
          <p:cNvSpPr/>
          <p:nvPr/>
        </p:nvSpPr>
        <p:spPr>
          <a:xfrm>
            <a:off x="6159162" y="4253908"/>
            <a:ext cx="415925" cy="28098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44" name="Isosceles Triangle 43"/>
          <p:cNvSpPr/>
          <p:nvPr/>
        </p:nvSpPr>
        <p:spPr>
          <a:xfrm>
            <a:off x="6771887" y="4243468"/>
            <a:ext cx="415925" cy="28098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45" name="Text Box 31"/>
          <p:cNvSpPr txBox="1">
            <a:spLocks noChangeArrowheads="1"/>
          </p:cNvSpPr>
          <p:nvPr/>
        </p:nvSpPr>
        <p:spPr bwMode="auto">
          <a:xfrm>
            <a:off x="3249390" y="5375990"/>
            <a:ext cx="2809875" cy="461665"/>
          </a:xfrm>
          <a:prstGeom prst="rect">
            <a:avLst/>
          </a:prstGeom>
          <a:noFill/>
          <a:ln w="9525">
            <a:noFill/>
            <a:miter lim="800000"/>
            <a:headEnd/>
            <a:tailEnd/>
          </a:ln>
        </p:spPr>
        <p:txBody>
          <a:bodyPr wrap="square">
            <a:spAutoFit/>
          </a:bodyPr>
          <a:lstStyle/>
          <a:p>
            <a:pPr marL="171450" indent="-171450" defTabSz="457200" eaLnBrk="0" hangingPunct="0">
              <a:buFont typeface="Arial" panose="020B0604020202020204" pitchFamily="34" charset="0"/>
              <a:buChar char="•"/>
              <a:defRPr/>
            </a:pPr>
            <a:r>
              <a:rPr lang="en-US" sz="1200" dirty="0" smtClean="0">
                <a:solidFill>
                  <a:srgbClr val="000000"/>
                </a:solidFill>
                <a:cs typeface="Arial" panose="020B0604020202020204" pitchFamily="34" charset="0"/>
              </a:rPr>
              <a:t>OPA/OMA/RDT&amp;E: </a:t>
            </a:r>
            <a:r>
              <a:rPr lang="en-US" sz="1200" dirty="0" smtClean="0">
                <a:solidFill>
                  <a:srgbClr val="000000"/>
                </a:solidFill>
                <a:ea typeface="Lucida Sans Unicode" pitchFamily="34" charset="0"/>
                <a:cs typeface="Lucida Sans Unicode" pitchFamily="34" charset="0"/>
              </a:rPr>
              <a:t>Estimated    </a:t>
            </a:r>
            <a:r>
              <a:rPr lang="en-US" sz="1200" dirty="0" smtClean="0">
                <a:solidFill>
                  <a:srgbClr val="000000"/>
                </a:solidFill>
                <a:cs typeface="Arial" panose="020B0604020202020204" pitchFamily="34" charset="0"/>
              </a:rPr>
              <a:t>$465 M is ceiling</a:t>
            </a:r>
            <a:endParaRPr lang="en-US" sz="1100" dirty="0">
              <a:solidFill>
                <a:srgbClr val="000000"/>
              </a:solidFill>
              <a:cs typeface="Arial" panose="020B0604020202020204" pitchFamily="34" charset="0"/>
            </a:endParaRPr>
          </a:p>
        </p:txBody>
      </p:sp>
      <p:sp>
        <p:nvSpPr>
          <p:cNvPr id="46" name="Text Box 31"/>
          <p:cNvSpPr txBox="1">
            <a:spLocks noChangeArrowheads="1"/>
          </p:cNvSpPr>
          <p:nvPr/>
        </p:nvSpPr>
        <p:spPr bwMode="auto">
          <a:xfrm>
            <a:off x="6019800" y="5497982"/>
            <a:ext cx="2809875" cy="276999"/>
          </a:xfrm>
          <a:prstGeom prst="rect">
            <a:avLst/>
          </a:prstGeom>
          <a:noFill/>
          <a:ln w="9525">
            <a:noFill/>
            <a:miter lim="800000"/>
            <a:headEnd/>
            <a:tailEnd/>
          </a:ln>
        </p:spPr>
        <p:txBody>
          <a:bodyPr wrap="square">
            <a:spAutoFit/>
          </a:bodyPr>
          <a:lstStyle/>
          <a:p>
            <a:pPr marL="171450" indent="-171450" defTabSz="457200" eaLnBrk="0" hangingPunct="0">
              <a:buFont typeface="Arial" panose="020B0604020202020204" pitchFamily="34" charset="0"/>
              <a:buChar char="•"/>
              <a:defRPr/>
            </a:pPr>
            <a:r>
              <a:rPr lang="en-US" sz="1200" dirty="0" smtClean="0">
                <a:solidFill>
                  <a:srgbClr val="000000"/>
                </a:solidFill>
                <a:cs typeface="Arial" panose="020B0604020202020204" pitchFamily="34" charset="0"/>
              </a:rPr>
              <a:t>N/A</a:t>
            </a:r>
            <a:endParaRPr lang="en-US" sz="1100" dirty="0">
              <a:solidFill>
                <a:srgbClr val="000000"/>
              </a:solidFill>
              <a:cs typeface="Arial" panose="020B0604020202020204" pitchFamily="34" charset="0"/>
            </a:endParaRPr>
          </a:p>
        </p:txBody>
      </p:sp>
    </p:spTree>
    <p:extLst>
      <p:ext uri="{BB962C8B-B14F-4D97-AF65-F5344CB8AC3E}">
        <p14:creationId xmlns:p14="http://schemas.microsoft.com/office/powerpoint/2010/main" val="309892772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sz="quarter" idx="10"/>
          </p:nvPr>
        </p:nvSpPr>
        <p:spPr>
          <a:xfrm>
            <a:off x="501651" y="1440382"/>
            <a:ext cx="4457976" cy="5435334"/>
          </a:xfrm>
          <a:prstGeom prst="rect">
            <a:avLst/>
          </a:prstGeom>
          <a:noFill/>
        </p:spPr>
        <p:txBody>
          <a:bodyPr wrap="square" rtlCol="0">
            <a:spAutoFit/>
          </a:bodyPr>
          <a:lstStyle/>
          <a:p>
            <a:pPr algn="ctr"/>
            <a:r>
              <a:rPr lang="en-US" sz="1600" b="1" dirty="0"/>
              <a:t>LCPM will provide two main </a:t>
            </a:r>
            <a:r>
              <a:rPr lang="en-US" sz="1600" b="1" dirty="0" smtClean="0"/>
              <a:t>objectives </a:t>
            </a:r>
            <a:r>
              <a:rPr lang="en-US" sz="1600" b="1" dirty="0"/>
              <a:t>for PM TRADE</a:t>
            </a:r>
            <a:r>
              <a:rPr lang="en-US" sz="1600" b="1" dirty="0" smtClean="0"/>
              <a:t>:</a:t>
            </a:r>
          </a:p>
          <a:p>
            <a:pPr marL="342900" indent="-342900">
              <a:buFont typeface="+mj-lt"/>
              <a:buAutoNum type="arabicParenR"/>
            </a:pPr>
            <a:r>
              <a:rPr lang="en-US" sz="1600" dirty="0" smtClean="0">
                <a:latin typeface="Arial" pitchFamily="34" charset="0"/>
              </a:rPr>
              <a:t>A </a:t>
            </a:r>
            <a:r>
              <a:rPr lang="en-US" sz="1600" dirty="0">
                <a:latin typeface="Arial" pitchFamily="34" charset="0"/>
              </a:rPr>
              <a:t>single </a:t>
            </a:r>
            <a:r>
              <a:rPr lang="en-US" sz="1600" dirty="0" smtClean="0">
                <a:latin typeface="Arial" pitchFamily="34" charset="0"/>
              </a:rPr>
              <a:t>contract vehicle for </a:t>
            </a:r>
            <a:r>
              <a:rPr lang="en-US" sz="1600" dirty="0">
                <a:latin typeface="Arial" pitchFamily="34" charset="0"/>
              </a:rPr>
              <a:t>programs to perform </a:t>
            </a:r>
            <a:r>
              <a:rPr lang="en-US" sz="1600" dirty="0" smtClean="0">
                <a:latin typeface="Arial" pitchFamily="34" charset="0"/>
              </a:rPr>
              <a:t>hardware </a:t>
            </a:r>
            <a:r>
              <a:rPr lang="en-US" sz="1600" dirty="0">
                <a:latin typeface="Arial" pitchFamily="34" charset="0"/>
              </a:rPr>
              <a:t>centric </a:t>
            </a:r>
            <a:r>
              <a:rPr lang="en-US" sz="1600" dirty="0" smtClean="0">
                <a:latin typeface="Arial" pitchFamily="34" charset="0"/>
              </a:rPr>
              <a:t>lifecycle tasks. </a:t>
            </a:r>
          </a:p>
          <a:p>
            <a:pPr marL="682625" lvl="1" indent="-342900">
              <a:buFont typeface="Wingdings" panose="05000000000000000000" pitchFamily="2" charset="2"/>
              <a:buChar char="§"/>
            </a:pPr>
            <a:r>
              <a:rPr lang="en-US" sz="1600" dirty="0"/>
              <a:t>Technology refreshment</a:t>
            </a:r>
          </a:p>
          <a:p>
            <a:pPr marL="682625" lvl="1" indent="-342900">
              <a:buFont typeface="Wingdings" panose="05000000000000000000" pitchFamily="2" charset="2"/>
              <a:buChar char="§"/>
            </a:pPr>
            <a:r>
              <a:rPr lang="en-US" sz="1600" dirty="0"/>
              <a:t>Obsolescence management</a:t>
            </a:r>
          </a:p>
          <a:p>
            <a:pPr marL="682625" lvl="1" indent="-342900">
              <a:buFont typeface="Wingdings" panose="05000000000000000000" pitchFamily="2" charset="2"/>
              <a:buChar char="§"/>
            </a:pPr>
            <a:r>
              <a:rPr lang="en-US" sz="1600" dirty="0"/>
              <a:t>Concurrency</a:t>
            </a:r>
          </a:p>
          <a:p>
            <a:pPr marL="682625" lvl="1" indent="-342900">
              <a:buFont typeface="Wingdings" panose="05000000000000000000" pitchFamily="2" charset="2"/>
              <a:buChar char="§"/>
            </a:pPr>
            <a:r>
              <a:rPr lang="en-US" sz="1600" dirty="0"/>
              <a:t>Technology insertion</a:t>
            </a:r>
          </a:p>
          <a:p>
            <a:pPr marL="682625" lvl="1" indent="-342900">
              <a:buFont typeface="Wingdings" panose="05000000000000000000" pitchFamily="2" charset="2"/>
              <a:buChar char="§"/>
            </a:pPr>
            <a:r>
              <a:rPr lang="en-US" sz="1600" dirty="0"/>
              <a:t>Upgrades</a:t>
            </a:r>
          </a:p>
          <a:p>
            <a:pPr marL="682625" lvl="1" indent="-342900">
              <a:buFont typeface="Wingdings" panose="05000000000000000000" pitchFamily="2" charset="2"/>
              <a:buChar char="§"/>
            </a:pPr>
            <a:r>
              <a:rPr lang="en-US" sz="1600" dirty="0"/>
              <a:t>Disposal for LT2 systems</a:t>
            </a:r>
          </a:p>
          <a:p>
            <a:pPr marL="682625" lvl="1" indent="-342900">
              <a:buFont typeface="Wingdings" panose="05000000000000000000" pitchFamily="2" charset="2"/>
              <a:buChar char="§"/>
            </a:pPr>
            <a:r>
              <a:rPr lang="en-US" sz="1600" dirty="0"/>
              <a:t>Support LT2 programs</a:t>
            </a:r>
          </a:p>
          <a:p>
            <a:pPr marL="682625" lvl="1" indent="-342900">
              <a:buFont typeface="Wingdings" panose="05000000000000000000" pitchFamily="2" charset="2"/>
              <a:buChar char="§"/>
            </a:pPr>
            <a:r>
              <a:rPr lang="en-US" sz="1600" dirty="0"/>
              <a:t>Other DoD customers </a:t>
            </a:r>
            <a:endParaRPr lang="en-US" sz="1600" dirty="0" smtClean="0"/>
          </a:p>
          <a:p>
            <a:pPr marL="339725" lvl="1"/>
            <a:endParaRPr lang="en-US" sz="1600" dirty="0"/>
          </a:p>
          <a:p>
            <a:pPr marL="342900" indent="-342900">
              <a:buFont typeface="+mj-lt"/>
              <a:buAutoNum type="arabicParenR"/>
            </a:pPr>
            <a:r>
              <a:rPr lang="en-US" sz="1600" dirty="0" smtClean="0">
                <a:latin typeface="Arial" pitchFamily="34" charset="0"/>
              </a:rPr>
              <a:t>Apply a product-line methodology, </a:t>
            </a:r>
            <a:r>
              <a:rPr lang="en-US" sz="1600" dirty="0">
                <a:latin typeface="Arial" pitchFamily="34" charset="0"/>
              </a:rPr>
              <a:t>similar to the way </a:t>
            </a:r>
            <a:r>
              <a:rPr lang="en-US" sz="1600" dirty="0" smtClean="0">
                <a:latin typeface="Arial" pitchFamily="34" charset="0"/>
              </a:rPr>
              <a:t>Consolidated Product-line Management (CPM) </a:t>
            </a:r>
            <a:r>
              <a:rPr lang="en-US" sz="1600" dirty="0">
                <a:latin typeface="Arial" pitchFamily="34" charset="0"/>
              </a:rPr>
              <a:t>Next does this for </a:t>
            </a:r>
            <a:r>
              <a:rPr lang="en-US" sz="1600" dirty="0" smtClean="0">
                <a:latin typeface="Arial" pitchFamily="34" charset="0"/>
              </a:rPr>
              <a:t>software </a:t>
            </a:r>
            <a:r>
              <a:rPr lang="en-US" sz="1600" dirty="0">
                <a:latin typeface="Arial" pitchFamily="34" charset="0"/>
              </a:rPr>
              <a:t>centric </a:t>
            </a:r>
            <a:r>
              <a:rPr lang="en-US" sz="1600" dirty="0" smtClean="0">
                <a:latin typeface="Arial" pitchFamily="34" charset="0"/>
              </a:rPr>
              <a:t>tasks, to establish a Hardware Product Line (HPL). </a:t>
            </a:r>
            <a:endParaRPr lang="en-US" sz="1600" dirty="0">
              <a:latin typeface="Arial" pitchFamily="34" charset="0"/>
            </a:endParaRPr>
          </a:p>
          <a:p>
            <a:endParaRPr lang="en-US" sz="2000" dirty="0" smtClean="0">
              <a:latin typeface="Arial" pitchFamily="34" charset="0"/>
            </a:endParaRPr>
          </a:p>
        </p:txBody>
      </p:sp>
      <p:grpSp>
        <p:nvGrpSpPr>
          <p:cNvPr id="6" name="Group 5"/>
          <p:cNvGrpSpPr/>
          <p:nvPr/>
        </p:nvGrpSpPr>
        <p:grpSpPr>
          <a:xfrm>
            <a:off x="6330531" y="1251975"/>
            <a:ext cx="2332245" cy="2053193"/>
            <a:chOff x="204233" y="1215589"/>
            <a:chExt cx="2955911" cy="2600017"/>
          </a:xfrm>
        </p:grpSpPr>
        <p:grpSp>
          <p:nvGrpSpPr>
            <p:cNvPr id="7" name="Group 6"/>
            <p:cNvGrpSpPr/>
            <p:nvPr/>
          </p:nvGrpSpPr>
          <p:grpSpPr>
            <a:xfrm>
              <a:off x="204233" y="1830035"/>
              <a:ext cx="1223196" cy="1985569"/>
              <a:chOff x="2112232" y="1945338"/>
              <a:chExt cx="1634264" cy="2670387"/>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8026" t="3899" r="3554" b="15525"/>
              <a:stretch/>
            </p:blipFill>
            <p:spPr>
              <a:xfrm>
                <a:off x="2136710" y="2967135"/>
                <a:ext cx="1045029" cy="1156996"/>
              </a:xfrm>
              <a:prstGeom prst="rect">
                <a:avLst/>
              </a:prstGeom>
            </p:spPr>
          </p:pic>
          <p:sp>
            <p:nvSpPr>
              <p:cNvPr id="23" name="TextBox 22"/>
              <p:cNvSpPr txBox="1"/>
              <p:nvPr/>
            </p:nvSpPr>
            <p:spPr>
              <a:xfrm>
                <a:off x="2112232" y="1945338"/>
                <a:ext cx="1528325" cy="662284"/>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24" name="Down Arrow 23"/>
              <p:cNvSpPr/>
              <p:nvPr/>
            </p:nvSpPr>
            <p:spPr>
              <a:xfrm>
                <a:off x="2983168" y="2557892"/>
                <a:ext cx="149290" cy="362588"/>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5" name="Down Arrow 24"/>
              <p:cNvSpPr/>
              <p:nvPr/>
            </p:nvSpPr>
            <p:spPr>
              <a:xfrm>
                <a:off x="2983169" y="3645353"/>
                <a:ext cx="149290" cy="491326"/>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6" name="TextBox 25"/>
              <p:cNvSpPr txBox="1"/>
              <p:nvPr/>
            </p:nvSpPr>
            <p:spPr>
              <a:xfrm>
                <a:off x="2709337" y="4201798"/>
                <a:ext cx="1037159" cy="413927"/>
              </a:xfrm>
              <a:prstGeom prst="rect">
                <a:avLst/>
              </a:prstGeom>
              <a:noFill/>
            </p:spPr>
            <p:txBody>
              <a:bodyPr wrap="none" rtlCol="0">
                <a:spAutoFit/>
              </a:bodyPr>
              <a:lstStyle/>
              <a:p>
                <a:r>
                  <a:rPr lang="en-US" sz="900" dirty="0">
                    <a:solidFill>
                      <a:prstClr val="black"/>
                    </a:solidFill>
                  </a:rPr>
                  <a:t>Product</a:t>
                </a:r>
              </a:p>
            </p:txBody>
          </p:sp>
        </p:grpSp>
        <p:grpSp>
          <p:nvGrpSpPr>
            <p:cNvPr id="8" name="Group 7"/>
            <p:cNvGrpSpPr/>
            <p:nvPr/>
          </p:nvGrpSpPr>
          <p:grpSpPr>
            <a:xfrm>
              <a:off x="1068261" y="1800892"/>
              <a:ext cx="1232879" cy="2014713"/>
              <a:chOff x="2136710" y="1902926"/>
              <a:chExt cx="1647198" cy="2709585"/>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8026" t="3899" r="3554" b="15525"/>
              <a:stretch/>
            </p:blipFill>
            <p:spPr>
              <a:xfrm>
                <a:off x="2136710" y="2967135"/>
                <a:ext cx="1045029" cy="1156996"/>
              </a:xfrm>
              <a:prstGeom prst="rect">
                <a:avLst/>
              </a:prstGeom>
            </p:spPr>
          </p:pic>
          <p:sp>
            <p:nvSpPr>
              <p:cNvPr id="18" name="TextBox 17"/>
              <p:cNvSpPr txBox="1"/>
              <p:nvPr/>
            </p:nvSpPr>
            <p:spPr>
              <a:xfrm>
                <a:off x="2251814" y="1902926"/>
                <a:ext cx="1528321" cy="662285"/>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19" name="Down Arrow 18"/>
              <p:cNvSpPr/>
              <p:nvPr/>
            </p:nvSpPr>
            <p:spPr>
              <a:xfrm>
                <a:off x="2983168" y="2557892"/>
                <a:ext cx="149290" cy="362588"/>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0" name="Down Arrow 19"/>
              <p:cNvSpPr/>
              <p:nvPr/>
            </p:nvSpPr>
            <p:spPr>
              <a:xfrm>
                <a:off x="2983169" y="3645352"/>
                <a:ext cx="149290" cy="488108"/>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21" name="TextBox 20"/>
              <p:cNvSpPr txBox="1"/>
              <p:nvPr/>
            </p:nvSpPr>
            <p:spPr>
              <a:xfrm>
                <a:off x="2746752" y="4198584"/>
                <a:ext cx="1037156" cy="413927"/>
              </a:xfrm>
              <a:prstGeom prst="rect">
                <a:avLst/>
              </a:prstGeom>
              <a:noFill/>
            </p:spPr>
            <p:txBody>
              <a:bodyPr wrap="none" rtlCol="0">
                <a:spAutoFit/>
              </a:bodyPr>
              <a:lstStyle/>
              <a:p>
                <a:r>
                  <a:rPr lang="en-US" sz="900" dirty="0">
                    <a:solidFill>
                      <a:prstClr val="black"/>
                    </a:solidFill>
                  </a:rPr>
                  <a:t>Product</a:t>
                </a:r>
              </a:p>
            </p:txBody>
          </p:sp>
        </p:grpSp>
        <p:grpSp>
          <p:nvGrpSpPr>
            <p:cNvPr id="9" name="Group 8"/>
            <p:cNvGrpSpPr/>
            <p:nvPr/>
          </p:nvGrpSpPr>
          <p:grpSpPr>
            <a:xfrm>
              <a:off x="1895168" y="1822093"/>
              <a:ext cx="1264976" cy="1993513"/>
              <a:chOff x="2136710" y="1931439"/>
              <a:chExt cx="1690081" cy="268107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8026" t="3899" r="3554" b="15525"/>
              <a:stretch/>
            </p:blipFill>
            <p:spPr>
              <a:xfrm>
                <a:off x="2136710" y="2967135"/>
                <a:ext cx="1045029" cy="1156996"/>
              </a:xfrm>
              <a:prstGeom prst="rect">
                <a:avLst/>
              </a:prstGeom>
            </p:spPr>
          </p:pic>
          <p:sp>
            <p:nvSpPr>
              <p:cNvPr id="13" name="TextBox 12"/>
              <p:cNvSpPr txBox="1"/>
              <p:nvPr/>
            </p:nvSpPr>
            <p:spPr>
              <a:xfrm>
                <a:off x="2298469" y="1931439"/>
                <a:ext cx="1528322" cy="662285"/>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14" name="Down Arrow 13"/>
              <p:cNvSpPr/>
              <p:nvPr/>
            </p:nvSpPr>
            <p:spPr>
              <a:xfrm>
                <a:off x="2983168" y="2557892"/>
                <a:ext cx="149290" cy="362588"/>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5" name="Down Arrow 14"/>
              <p:cNvSpPr/>
              <p:nvPr/>
            </p:nvSpPr>
            <p:spPr>
              <a:xfrm>
                <a:off x="2983168" y="3645352"/>
                <a:ext cx="149290" cy="502523"/>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6" name="TextBox 15"/>
              <p:cNvSpPr txBox="1"/>
              <p:nvPr/>
            </p:nvSpPr>
            <p:spPr>
              <a:xfrm>
                <a:off x="2756933" y="4198581"/>
                <a:ext cx="1037157" cy="413928"/>
              </a:xfrm>
              <a:prstGeom prst="rect">
                <a:avLst/>
              </a:prstGeom>
              <a:noFill/>
            </p:spPr>
            <p:txBody>
              <a:bodyPr wrap="none" rtlCol="0">
                <a:spAutoFit/>
              </a:bodyPr>
              <a:lstStyle/>
              <a:p>
                <a:r>
                  <a:rPr lang="en-US" sz="900" dirty="0">
                    <a:solidFill>
                      <a:prstClr val="black"/>
                    </a:solidFill>
                  </a:rPr>
                  <a:t>Product</a:t>
                </a:r>
              </a:p>
            </p:txBody>
          </p:sp>
        </p:grpSp>
        <p:sp>
          <p:nvSpPr>
            <p:cNvPr id="10" name="Rectangle 9"/>
            <p:cNvSpPr/>
            <p:nvPr/>
          </p:nvSpPr>
          <p:spPr>
            <a:xfrm>
              <a:off x="231903" y="1679505"/>
              <a:ext cx="2853786" cy="213601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11" name="TextBox 10"/>
            <p:cNvSpPr txBox="1"/>
            <p:nvPr/>
          </p:nvSpPr>
          <p:spPr>
            <a:xfrm>
              <a:off x="1231414" y="1215589"/>
              <a:ext cx="878695" cy="348947"/>
            </a:xfrm>
            <a:prstGeom prst="rect">
              <a:avLst/>
            </a:prstGeom>
            <a:noFill/>
          </p:spPr>
          <p:txBody>
            <a:bodyPr wrap="none" rtlCol="0">
              <a:spAutoFit/>
            </a:bodyPr>
            <a:lstStyle/>
            <a:p>
              <a:pPr algn="ctr"/>
              <a:r>
                <a:rPr lang="en-US" dirty="0" smtClean="0">
                  <a:solidFill>
                    <a:prstClr val="black"/>
                  </a:solidFill>
                </a:rPr>
                <a:t>Currently</a:t>
              </a:r>
              <a:endParaRPr lang="en-US" dirty="0">
                <a:solidFill>
                  <a:prstClr val="black"/>
                </a:solidFill>
              </a:endParaRPr>
            </a:p>
          </p:txBody>
        </p:sp>
      </p:grpSp>
      <p:grpSp>
        <p:nvGrpSpPr>
          <p:cNvPr id="27" name="Group 26"/>
          <p:cNvGrpSpPr/>
          <p:nvPr/>
        </p:nvGrpSpPr>
        <p:grpSpPr>
          <a:xfrm>
            <a:off x="5923830" y="3810000"/>
            <a:ext cx="3145650" cy="2500125"/>
            <a:chOff x="3402576" y="2306969"/>
            <a:chExt cx="3693737" cy="3453911"/>
          </a:xfrm>
        </p:grpSpPr>
        <p:sp>
          <p:nvSpPr>
            <p:cNvPr id="28" name="Rectangle 27"/>
            <p:cNvSpPr/>
            <p:nvPr/>
          </p:nvSpPr>
          <p:spPr>
            <a:xfrm>
              <a:off x="3475931" y="2801927"/>
              <a:ext cx="3547026" cy="295884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48789" t="52335" r="4514" b="12383"/>
            <a:stretch/>
          </p:blipFill>
          <p:spPr>
            <a:xfrm>
              <a:off x="4282251" y="3703712"/>
              <a:ext cx="1767739" cy="1335623"/>
            </a:xfrm>
            <a:prstGeom prst="rect">
              <a:avLst/>
            </a:prstGeom>
          </p:spPr>
        </p:pic>
        <p:sp>
          <p:nvSpPr>
            <p:cNvPr id="30" name="TextBox 29"/>
            <p:cNvSpPr txBox="1"/>
            <p:nvPr/>
          </p:nvSpPr>
          <p:spPr>
            <a:xfrm>
              <a:off x="3402576" y="3368352"/>
              <a:ext cx="1318829" cy="602833"/>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31" name="TextBox 30"/>
            <p:cNvSpPr txBox="1"/>
            <p:nvPr/>
          </p:nvSpPr>
          <p:spPr>
            <a:xfrm>
              <a:off x="4029057" y="2901168"/>
              <a:ext cx="1318829" cy="602833"/>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32" name="TextBox 31"/>
            <p:cNvSpPr txBox="1"/>
            <p:nvPr/>
          </p:nvSpPr>
          <p:spPr>
            <a:xfrm>
              <a:off x="5081771" y="2801927"/>
              <a:ext cx="1318829" cy="602833"/>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33" name="TextBox 32"/>
            <p:cNvSpPr txBox="1"/>
            <p:nvPr/>
          </p:nvSpPr>
          <p:spPr>
            <a:xfrm>
              <a:off x="5777484" y="3220459"/>
              <a:ext cx="1318829" cy="602833"/>
            </a:xfrm>
            <a:prstGeom prst="rect">
              <a:avLst/>
            </a:prstGeom>
            <a:noFill/>
          </p:spPr>
          <p:txBody>
            <a:bodyPr wrap="none" rtlCol="0">
              <a:spAutoFit/>
            </a:bodyPr>
            <a:lstStyle/>
            <a:p>
              <a:pPr algn="ctr"/>
              <a:r>
                <a:rPr lang="en-US" sz="900" dirty="0">
                  <a:solidFill>
                    <a:prstClr val="black"/>
                  </a:solidFill>
                </a:rPr>
                <a:t>Program </a:t>
              </a:r>
            </a:p>
            <a:p>
              <a:pPr algn="ctr"/>
              <a:r>
                <a:rPr lang="en-US" sz="900" dirty="0">
                  <a:solidFill>
                    <a:prstClr val="black"/>
                  </a:solidFill>
                </a:rPr>
                <a:t>requirements</a:t>
              </a:r>
            </a:p>
          </p:txBody>
        </p:sp>
        <p:sp>
          <p:nvSpPr>
            <p:cNvPr id="34" name="Down Arrow 33"/>
            <p:cNvSpPr/>
            <p:nvPr/>
          </p:nvSpPr>
          <p:spPr>
            <a:xfrm rot="3522484">
              <a:off x="5684774" y="3528281"/>
              <a:ext cx="149290" cy="330337"/>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5" name="Down Arrow 34"/>
            <p:cNvSpPr/>
            <p:nvPr/>
          </p:nvSpPr>
          <p:spPr>
            <a:xfrm rot="17310319">
              <a:off x="4672400" y="3646519"/>
              <a:ext cx="149290" cy="355964"/>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6" name="Down Arrow 35"/>
            <p:cNvSpPr/>
            <p:nvPr/>
          </p:nvSpPr>
          <p:spPr>
            <a:xfrm rot="19637101">
              <a:off x="4961276" y="3373240"/>
              <a:ext cx="149290" cy="348300"/>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7" name="Down Arrow 36"/>
            <p:cNvSpPr/>
            <p:nvPr/>
          </p:nvSpPr>
          <p:spPr>
            <a:xfrm rot="1204522">
              <a:off x="5388732" y="3351390"/>
              <a:ext cx="149290" cy="358663"/>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8" name="Down Arrow 37"/>
            <p:cNvSpPr/>
            <p:nvPr/>
          </p:nvSpPr>
          <p:spPr>
            <a:xfrm rot="2614011">
              <a:off x="4373434" y="4879633"/>
              <a:ext cx="149290" cy="475059"/>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39" name="Down Arrow 38"/>
            <p:cNvSpPr/>
            <p:nvPr/>
          </p:nvSpPr>
          <p:spPr>
            <a:xfrm rot="794951">
              <a:off x="4813556" y="4977665"/>
              <a:ext cx="149290" cy="458731"/>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40" name="Down Arrow 39"/>
            <p:cNvSpPr/>
            <p:nvPr/>
          </p:nvSpPr>
          <p:spPr>
            <a:xfrm rot="20183613">
              <a:off x="5349599" y="4960725"/>
              <a:ext cx="149290" cy="473253"/>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41" name="Down Arrow 40"/>
            <p:cNvSpPr/>
            <p:nvPr/>
          </p:nvSpPr>
          <p:spPr>
            <a:xfrm rot="19326113">
              <a:off x="5832147" y="4889368"/>
              <a:ext cx="149290" cy="475059"/>
            </a:xfrm>
            <a:prstGeom prst="downArrow">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prstClr val="white"/>
                </a:solidFill>
              </a:endParaRPr>
            </a:p>
          </p:txBody>
        </p:sp>
        <p:sp>
          <p:nvSpPr>
            <p:cNvPr id="42" name="TextBox 41"/>
            <p:cNvSpPr txBox="1"/>
            <p:nvPr/>
          </p:nvSpPr>
          <p:spPr>
            <a:xfrm>
              <a:off x="3809567" y="5269126"/>
              <a:ext cx="894990" cy="376770"/>
            </a:xfrm>
            <a:prstGeom prst="rect">
              <a:avLst/>
            </a:prstGeom>
            <a:noFill/>
          </p:spPr>
          <p:txBody>
            <a:bodyPr wrap="none" rtlCol="0">
              <a:spAutoFit/>
            </a:bodyPr>
            <a:lstStyle/>
            <a:p>
              <a:r>
                <a:rPr lang="en-US" sz="900" dirty="0">
                  <a:solidFill>
                    <a:prstClr val="black"/>
                  </a:solidFill>
                </a:rPr>
                <a:t>Product</a:t>
              </a:r>
            </a:p>
          </p:txBody>
        </p:sp>
        <p:sp>
          <p:nvSpPr>
            <p:cNvPr id="43" name="TextBox 42"/>
            <p:cNvSpPr txBox="1"/>
            <p:nvPr/>
          </p:nvSpPr>
          <p:spPr>
            <a:xfrm>
              <a:off x="4419648" y="5376141"/>
              <a:ext cx="894990" cy="376770"/>
            </a:xfrm>
            <a:prstGeom prst="rect">
              <a:avLst/>
            </a:prstGeom>
            <a:noFill/>
          </p:spPr>
          <p:txBody>
            <a:bodyPr wrap="none" rtlCol="0">
              <a:spAutoFit/>
            </a:bodyPr>
            <a:lstStyle/>
            <a:p>
              <a:r>
                <a:rPr lang="en-US" sz="900" dirty="0">
                  <a:solidFill>
                    <a:prstClr val="black"/>
                  </a:solidFill>
                </a:rPr>
                <a:t>Product</a:t>
              </a:r>
            </a:p>
          </p:txBody>
        </p:sp>
        <p:sp>
          <p:nvSpPr>
            <p:cNvPr id="44" name="TextBox 43"/>
            <p:cNvSpPr txBox="1"/>
            <p:nvPr/>
          </p:nvSpPr>
          <p:spPr>
            <a:xfrm>
              <a:off x="5119448" y="5384110"/>
              <a:ext cx="894990" cy="376770"/>
            </a:xfrm>
            <a:prstGeom prst="rect">
              <a:avLst/>
            </a:prstGeom>
            <a:noFill/>
          </p:spPr>
          <p:txBody>
            <a:bodyPr wrap="none" rtlCol="0">
              <a:spAutoFit/>
            </a:bodyPr>
            <a:lstStyle/>
            <a:p>
              <a:r>
                <a:rPr lang="en-US" sz="900" dirty="0">
                  <a:solidFill>
                    <a:prstClr val="black"/>
                  </a:solidFill>
                </a:rPr>
                <a:t>Product</a:t>
              </a:r>
            </a:p>
          </p:txBody>
        </p:sp>
        <p:sp>
          <p:nvSpPr>
            <p:cNvPr id="45" name="TextBox 44"/>
            <p:cNvSpPr txBox="1"/>
            <p:nvPr/>
          </p:nvSpPr>
          <p:spPr>
            <a:xfrm>
              <a:off x="5761632" y="5290179"/>
              <a:ext cx="894990" cy="376770"/>
            </a:xfrm>
            <a:prstGeom prst="rect">
              <a:avLst/>
            </a:prstGeom>
            <a:noFill/>
          </p:spPr>
          <p:txBody>
            <a:bodyPr wrap="none" rtlCol="0">
              <a:spAutoFit/>
            </a:bodyPr>
            <a:lstStyle/>
            <a:p>
              <a:r>
                <a:rPr lang="en-US" sz="900" dirty="0">
                  <a:solidFill>
                    <a:prstClr val="black"/>
                  </a:solidFill>
                </a:rPr>
                <a:t>Product</a:t>
              </a:r>
            </a:p>
          </p:txBody>
        </p:sp>
        <p:sp>
          <p:nvSpPr>
            <p:cNvPr id="46" name="TextBox 45"/>
            <p:cNvSpPr txBox="1"/>
            <p:nvPr/>
          </p:nvSpPr>
          <p:spPr>
            <a:xfrm>
              <a:off x="4819527" y="2306969"/>
              <a:ext cx="859850" cy="476648"/>
            </a:xfrm>
            <a:prstGeom prst="rect">
              <a:avLst/>
            </a:prstGeom>
            <a:noFill/>
          </p:spPr>
          <p:txBody>
            <a:bodyPr wrap="none" rtlCol="0">
              <a:spAutoFit/>
            </a:bodyPr>
            <a:lstStyle/>
            <a:p>
              <a:pPr algn="ctr"/>
              <a:r>
                <a:rPr lang="en-US" dirty="0" smtClean="0">
                  <a:solidFill>
                    <a:prstClr val="black"/>
                  </a:solidFill>
                </a:rPr>
                <a:t>LCPM</a:t>
              </a:r>
              <a:endParaRPr lang="en-US" dirty="0">
                <a:solidFill>
                  <a:prstClr val="black"/>
                </a:solidFill>
              </a:endParaRPr>
            </a:p>
          </p:txBody>
        </p:sp>
      </p:grpSp>
      <p:sp>
        <p:nvSpPr>
          <p:cNvPr id="47" name="Title 29"/>
          <p:cNvSpPr txBox="1">
            <a:spLocks/>
          </p:cNvSpPr>
          <p:nvPr/>
        </p:nvSpPr>
        <p:spPr>
          <a:xfrm>
            <a:off x="1199451" y="568444"/>
            <a:ext cx="7848600" cy="69272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dirty="0" smtClean="0">
                <a:solidFill>
                  <a:schemeClr val="bg2"/>
                </a:solidFill>
              </a:rPr>
              <a:t>Life Cycle Product-line Management (LCPM)</a:t>
            </a:r>
            <a:endParaRPr lang="en-US" sz="2400" dirty="0">
              <a:solidFill>
                <a:schemeClr val="bg2"/>
              </a:solidFill>
            </a:endParaRPr>
          </a:p>
        </p:txBody>
      </p:sp>
    </p:spTree>
    <p:extLst>
      <p:ext uri="{BB962C8B-B14F-4D97-AF65-F5344CB8AC3E}">
        <p14:creationId xmlns:p14="http://schemas.microsoft.com/office/powerpoint/2010/main" val="5248620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ight Arrow 98"/>
          <p:cNvSpPr/>
          <p:nvPr/>
        </p:nvSpPr>
        <p:spPr>
          <a:xfrm>
            <a:off x="0" y="1915043"/>
            <a:ext cx="9144000" cy="457200"/>
          </a:xfrm>
          <a:prstGeom prst="rightArrow">
            <a:avLst/>
          </a:prstGeom>
          <a:gradFill flip="none" rotWithShape="1">
            <a:gsLst>
              <a:gs pos="91000">
                <a:srgbClr val="003300"/>
              </a:gs>
              <a:gs pos="0">
                <a:srgbClr val="003300"/>
              </a:gs>
              <a:gs pos="100000">
                <a:schemeClr val="accent1">
                  <a:tint val="23500"/>
                  <a:satMod val="160000"/>
                </a:schemeClr>
              </a:gs>
            </a:gsLst>
            <a:lin ang="2700000" scaled="1"/>
            <a:tileRect/>
          </a:gradFill>
          <a:ln w="19050" cap="flat">
            <a:solidFill>
              <a:srgbClr val="FFFF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8" tIns="45718" rIns="45718" bIns="45718" spcCol="38100" anchor="ctr">
            <a:spAutoFit/>
          </a:bodyPr>
          <a:lstStyle/>
          <a:p>
            <a:pPr eaLnBrk="0" latinLnBrk="1" hangingPunct="0">
              <a:defRPr/>
            </a:pPr>
            <a:endParaRPr lang="en-US">
              <a:solidFill>
                <a:srgbClr val="000000"/>
              </a:solidFill>
              <a:cs typeface="Arial" panose="020B0604020202020204" pitchFamily="34" charset="0"/>
              <a:sym typeface="Avenir Roman"/>
            </a:endParaRPr>
          </a:p>
        </p:txBody>
      </p:sp>
      <p:pic>
        <p:nvPicPr>
          <p:cNvPr id="23555" name="Picture 3" descr="C:\Users\todd.rahn\Pictures\DSC_117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3969231"/>
            <a:ext cx="5334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5"/>
          <p:cNvSpPr txBox="1">
            <a:spLocks noChangeArrowheads="1"/>
          </p:cNvSpPr>
          <p:nvPr/>
        </p:nvSpPr>
        <p:spPr bwMode="auto">
          <a:xfrm>
            <a:off x="2696855" y="564657"/>
            <a:ext cx="4953000" cy="412934"/>
          </a:xfrm>
          <a:prstGeom prst="rect">
            <a:avLst/>
          </a:prstGeom>
          <a:noFill/>
          <a:ln w="9525">
            <a:noFill/>
            <a:miter lim="800000"/>
            <a:headEnd/>
            <a:tailEnd/>
          </a:ln>
        </p:spPr>
        <p:txBody>
          <a:bodyPr>
            <a:spAutoFit/>
          </a:bodyPr>
          <a:lstStyle/>
          <a:p>
            <a:pPr algn="ctr" eaLnBrk="0" fontAlgn="base" hangingPunct="0">
              <a:lnSpc>
                <a:spcPts val="2500"/>
              </a:lnSpc>
              <a:spcBef>
                <a:spcPct val="0"/>
              </a:spcBef>
              <a:spcAft>
                <a:spcPct val="0"/>
              </a:spcAft>
              <a:defRPr/>
            </a:pPr>
            <a:r>
              <a:rPr lang="en-US" sz="2400" b="1" kern="0" dirty="0" smtClean="0">
                <a:solidFill>
                  <a:schemeClr val="bg1"/>
                </a:solidFill>
                <a:latin typeface="Arial" panose="020B0604020202020204" pitchFamily="34" charset="0"/>
                <a:cs typeface="Arial" panose="020B0604020202020204" pitchFamily="34" charset="0"/>
              </a:rPr>
              <a:t>MILES Relevancy Contract</a:t>
            </a:r>
            <a:endParaRPr lang="en-US" sz="2400" b="1" kern="0" dirty="0">
              <a:solidFill>
                <a:schemeClr val="bg1"/>
              </a:solidFill>
              <a:latin typeface="Arial" panose="020B0604020202020204" pitchFamily="34" charset="0"/>
              <a:cs typeface="Arial" panose="020B0604020202020204" pitchFamily="34" charset="0"/>
            </a:endParaRPr>
          </a:p>
        </p:txBody>
      </p:sp>
      <p:sp>
        <p:nvSpPr>
          <p:cNvPr id="100" name="Rectangle 99"/>
          <p:cNvSpPr/>
          <p:nvPr/>
        </p:nvSpPr>
        <p:spPr>
          <a:xfrm>
            <a:off x="0" y="2364305"/>
            <a:ext cx="1508126" cy="681038"/>
          </a:xfrm>
          <a:prstGeom prst="rect">
            <a:avLst/>
          </a:prstGeom>
          <a:solidFill>
            <a:srgbClr val="007A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latin typeface="Arial" pitchFamily="34" charset="0"/>
              <a:cs typeface="Arial" pitchFamily="34" charset="0"/>
            </a:endParaRPr>
          </a:p>
        </p:txBody>
      </p:sp>
      <p:sp>
        <p:nvSpPr>
          <p:cNvPr id="101" name="TextBox 27"/>
          <p:cNvSpPr txBox="1">
            <a:spLocks noChangeArrowheads="1"/>
          </p:cNvSpPr>
          <p:nvPr/>
        </p:nvSpPr>
        <p:spPr bwMode="auto">
          <a:xfrm>
            <a:off x="-19050" y="2382019"/>
            <a:ext cx="1663700" cy="577081"/>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1050" b="1" dirty="0">
                <a:solidFill>
                  <a:prstClr val="white"/>
                </a:solidFill>
                <a:latin typeface="Arial" panose="020B0604020202020204" pitchFamily="34" charset="0"/>
                <a:cs typeface="Arial" panose="020B0604020202020204" pitchFamily="34" charset="0"/>
              </a:rPr>
              <a:t>I-MILES BOI </a:t>
            </a:r>
            <a:endParaRPr lang="en-US" sz="1050" b="1" dirty="0" smtClean="0">
              <a:solidFill>
                <a:prstClr val="white"/>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1050" b="1" dirty="0" smtClean="0">
                <a:solidFill>
                  <a:prstClr val="white"/>
                </a:solidFill>
                <a:latin typeface="Arial" panose="020B0604020202020204" pitchFamily="34" charset="0"/>
                <a:cs typeface="Arial" panose="020B0604020202020204" pitchFamily="34" charset="0"/>
              </a:rPr>
              <a:t>Complete </a:t>
            </a:r>
            <a:r>
              <a:rPr lang="en-US" sz="1050" b="1" dirty="0">
                <a:solidFill>
                  <a:prstClr val="white"/>
                </a:solidFill>
                <a:latin typeface="Arial" panose="020B0604020202020204" pitchFamily="34" charset="0"/>
                <a:cs typeface="Arial" panose="020B0604020202020204" pitchFamily="34" charset="0"/>
              </a:rPr>
              <a:t>Quantity Fielded </a:t>
            </a:r>
            <a:r>
              <a:rPr lang="en-US" sz="1050" b="1" dirty="0" smtClean="0">
                <a:solidFill>
                  <a:prstClr val="white"/>
                </a:solidFill>
                <a:latin typeface="Arial" panose="020B0604020202020204" pitchFamily="34" charset="0"/>
                <a:cs typeface="Arial" panose="020B0604020202020204" pitchFamily="34" charset="0"/>
              </a:rPr>
              <a:t>~ </a:t>
            </a:r>
            <a:r>
              <a:rPr lang="en-US" sz="1050" b="1" dirty="0">
                <a:solidFill>
                  <a:prstClr val="white"/>
                </a:solidFill>
                <a:latin typeface="Arial" panose="020B0604020202020204" pitchFamily="34" charset="0"/>
                <a:cs typeface="Arial" panose="020B0604020202020204" pitchFamily="34" charset="0"/>
              </a:rPr>
              <a:t>204,639 Kits</a:t>
            </a:r>
          </a:p>
        </p:txBody>
      </p:sp>
      <p:sp>
        <p:nvSpPr>
          <p:cNvPr id="82" name="TextBox 81"/>
          <p:cNvSpPr txBox="1"/>
          <p:nvPr/>
        </p:nvSpPr>
        <p:spPr>
          <a:xfrm>
            <a:off x="0" y="5235223"/>
            <a:ext cx="6669088" cy="1538883"/>
          </a:xfrm>
          <a:prstGeom prst="rect">
            <a:avLst/>
          </a:prstGeom>
          <a:noFill/>
        </p:spPr>
        <p:txBody>
          <a:bodyPr wrap="square">
            <a:spAutoFit/>
          </a:bodyPr>
          <a:lstStyle/>
          <a:p>
            <a:pPr eaLnBrk="0" fontAlgn="base" hangingPunct="0">
              <a:spcBef>
                <a:spcPct val="0"/>
              </a:spcBef>
              <a:spcAft>
                <a:spcPct val="0"/>
              </a:spcAft>
              <a:defRPr/>
            </a:pPr>
            <a:r>
              <a:rPr lang="en-US" sz="1200" b="1" dirty="0">
                <a:solidFill>
                  <a:srgbClr val="FF0000"/>
                </a:solidFill>
                <a:latin typeface="Arial" panose="020B0604020202020204" pitchFamily="34" charset="0"/>
                <a:cs typeface="Arial" panose="020B0604020202020204" pitchFamily="34" charset="0"/>
              </a:rPr>
              <a:t>*WITS: Wireless Independent Targeting Sys (9,479 Kits Fielded – EUL 2021)</a:t>
            </a:r>
          </a:p>
          <a:p>
            <a:pPr eaLnBrk="0" fontAlgn="base" hangingPunct="0">
              <a:spcBef>
                <a:spcPct val="0"/>
              </a:spcBef>
              <a:spcAft>
                <a:spcPct val="0"/>
              </a:spcAft>
              <a:defRPr/>
            </a:pPr>
            <a:r>
              <a:rPr lang="en-US" sz="1200" b="1" dirty="0" smtClean="0">
                <a:latin typeface="Arial" panose="020B0604020202020204" pitchFamily="34" charset="0"/>
                <a:cs typeface="Arial" panose="020B0604020202020204" pitchFamily="34" charset="0"/>
              </a:rPr>
              <a:t>IWS1</a:t>
            </a:r>
            <a:r>
              <a:rPr lang="en-US" sz="1200" b="1" dirty="0">
                <a:latin typeface="Arial" panose="020B0604020202020204" pitchFamily="34" charset="0"/>
                <a:cs typeface="Arial" panose="020B0604020202020204" pitchFamily="34" charset="0"/>
              </a:rPr>
              <a:t>: Individual Weapons System (59,942 Kits Fielded – EUL </a:t>
            </a:r>
            <a:r>
              <a:rPr lang="en-US" sz="1200" b="1" dirty="0" smtClean="0">
                <a:latin typeface="Arial" panose="020B0604020202020204" pitchFamily="34" charset="0"/>
                <a:cs typeface="Arial" panose="020B0604020202020204" pitchFamily="34" charset="0"/>
              </a:rPr>
              <a:t>2026)</a:t>
            </a:r>
            <a:endParaRPr lang="en-US" sz="1200" b="1" dirty="0">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1200" b="1" dirty="0" smtClean="0">
                <a:latin typeface="Arial" panose="020B0604020202020204" pitchFamily="34" charset="0"/>
                <a:cs typeface="Arial" panose="020B0604020202020204" pitchFamily="34" charset="0"/>
              </a:rPr>
              <a:t>SLM</a:t>
            </a:r>
            <a:r>
              <a:rPr lang="en-US" sz="1200" b="1" dirty="0">
                <a:latin typeface="Arial" panose="020B0604020202020204" pitchFamily="34" charset="0"/>
                <a:cs typeface="Arial" panose="020B0604020202020204" pitchFamily="34" charset="0"/>
              </a:rPr>
              <a:t>: Shoulder Launched Munitions (5,912 Kits </a:t>
            </a:r>
            <a:r>
              <a:rPr lang="en-US" sz="1200" b="1" dirty="0" smtClean="0">
                <a:latin typeface="Arial" panose="020B0604020202020204" pitchFamily="34" charset="0"/>
                <a:cs typeface="Arial" panose="020B0604020202020204" pitchFamily="34" charset="0"/>
              </a:rPr>
              <a:t>Fielded </a:t>
            </a:r>
            <a:r>
              <a:rPr lang="en-US" sz="1200" b="1" dirty="0">
                <a:latin typeface="Arial" panose="020B0604020202020204" pitchFamily="34" charset="0"/>
                <a:cs typeface="Arial" panose="020B0604020202020204" pitchFamily="34" charset="0"/>
              </a:rPr>
              <a:t>– EUL </a:t>
            </a:r>
            <a:r>
              <a:rPr lang="en-US" sz="1200" b="1" dirty="0" smtClean="0">
                <a:latin typeface="Arial" panose="020B0604020202020204" pitchFamily="34" charset="0"/>
                <a:cs typeface="Arial" panose="020B0604020202020204" pitchFamily="34" charset="0"/>
              </a:rPr>
              <a:t>2026)</a:t>
            </a:r>
            <a:endParaRPr lang="en-US" sz="1200" b="1" dirty="0">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1200" b="1" dirty="0" smtClean="0">
                <a:solidFill>
                  <a:prstClr val="black"/>
                </a:solidFill>
                <a:latin typeface="Arial" panose="020B0604020202020204" pitchFamily="34" charset="0"/>
                <a:cs typeface="Arial" panose="020B0604020202020204" pitchFamily="34" charset="0"/>
              </a:rPr>
              <a:t>TVS</a:t>
            </a:r>
            <a:r>
              <a:rPr lang="en-US" sz="1200" b="1" dirty="0">
                <a:solidFill>
                  <a:prstClr val="black"/>
                </a:solidFill>
                <a:latin typeface="Arial" panose="020B0604020202020204" pitchFamily="34" charset="0"/>
                <a:cs typeface="Arial" panose="020B0604020202020204" pitchFamily="34" charset="0"/>
              </a:rPr>
              <a:t>: Tactical Vehicle System (16,515 Kits Fielded) – EUL </a:t>
            </a:r>
            <a:r>
              <a:rPr lang="en-US" sz="1200" b="1" dirty="0" smtClean="0">
                <a:solidFill>
                  <a:prstClr val="black"/>
                </a:solidFill>
                <a:latin typeface="Arial" panose="020B0604020202020204" pitchFamily="34" charset="0"/>
                <a:cs typeface="Arial" panose="020B0604020202020204" pitchFamily="34" charset="0"/>
              </a:rPr>
              <a:t>2026</a:t>
            </a:r>
            <a:endParaRPr lang="en-US" sz="1200" b="1"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US" sz="1200" b="1" dirty="0">
                <a:solidFill>
                  <a:prstClr val="black"/>
                </a:solidFill>
                <a:latin typeface="Arial" panose="020B0604020202020204" pitchFamily="34" charset="0"/>
                <a:cs typeface="Arial" panose="020B0604020202020204" pitchFamily="34" charset="0"/>
              </a:rPr>
              <a:t>CVS: Combat Vehicle System (2,928 Kits Fielded) – EUL </a:t>
            </a:r>
            <a:r>
              <a:rPr lang="en-US" sz="1200" b="1" dirty="0" smtClean="0">
                <a:solidFill>
                  <a:prstClr val="black"/>
                </a:solidFill>
                <a:latin typeface="Arial" panose="020B0604020202020204" pitchFamily="34" charset="0"/>
                <a:cs typeface="Arial" panose="020B0604020202020204" pitchFamily="34" charset="0"/>
              </a:rPr>
              <a:t>2029</a:t>
            </a:r>
          </a:p>
          <a:p>
            <a:pPr eaLnBrk="0" fontAlgn="base" hangingPunct="0">
              <a:spcBef>
                <a:spcPct val="0"/>
              </a:spcBef>
              <a:spcAft>
                <a:spcPct val="0"/>
              </a:spcAft>
              <a:defRPr/>
            </a:pPr>
            <a:r>
              <a:rPr lang="en-US" sz="1200" b="1" dirty="0">
                <a:solidFill>
                  <a:prstClr val="black"/>
                </a:solidFill>
                <a:latin typeface="Arial" panose="020B0604020202020204" pitchFamily="34" charset="0"/>
                <a:cs typeface="Arial" panose="020B0604020202020204" pitchFamily="34" charset="0"/>
              </a:rPr>
              <a:t>IWS2: Individual Weapons System (101,047 Kits Fielded) – EUL 2031</a:t>
            </a:r>
          </a:p>
          <a:p>
            <a:pPr eaLnBrk="0" fontAlgn="base" hangingPunct="0">
              <a:spcBef>
                <a:spcPct val="0"/>
              </a:spcBef>
              <a:spcAft>
                <a:spcPct val="0"/>
              </a:spcAft>
              <a:defRPr/>
            </a:pPr>
            <a:r>
              <a:rPr lang="en-US" sz="1200" b="1" dirty="0" smtClean="0">
                <a:solidFill>
                  <a:prstClr val="black"/>
                </a:solidFill>
                <a:latin typeface="Arial" panose="020B0604020202020204" pitchFamily="34" charset="0"/>
                <a:cs typeface="Arial" panose="020B0604020202020204" pitchFamily="34" charset="0"/>
              </a:rPr>
              <a:t>VTESS: Vehicle Tactical Engagement Simulation System (9,004 To be Fielded) – EUL 2033</a:t>
            </a:r>
            <a:endParaRPr lang="en-US" sz="1200" b="1"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en-US" sz="1000" b="1" dirty="0">
              <a:solidFill>
                <a:prstClr val="black"/>
              </a:solidFill>
              <a:latin typeface="Arial" panose="020B0604020202020204" pitchFamily="34" charset="0"/>
              <a:cs typeface="Arial" panose="020B0604020202020204" pitchFamily="34" charset="0"/>
            </a:endParaRPr>
          </a:p>
        </p:txBody>
      </p:sp>
      <p:grpSp>
        <p:nvGrpSpPr>
          <p:cNvPr id="23560" name="Group 131"/>
          <p:cNvGrpSpPr>
            <a:grpSpLocks/>
          </p:cNvGrpSpPr>
          <p:nvPr/>
        </p:nvGrpSpPr>
        <p:grpSpPr bwMode="auto">
          <a:xfrm>
            <a:off x="41275" y="1962668"/>
            <a:ext cx="8839200" cy="92075"/>
            <a:chOff x="0" y="1151518"/>
            <a:chExt cx="8839200" cy="92075"/>
          </a:xfrm>
        </p:grpSpPr>
        <p:cxnSp>
          <p:nvCxnSpPr>
            <p:cNvPr id="47" name="Straight Connector 46"/>
            <p:cNvCxnSpPr/>
            <p:nvPr/>
          </p:nvCxnSpPr>
          <p:spPr>
            <a:xfrm rot="5400000">
              <a:off x="211138" y="12054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814388" y="120231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1409700" y="119596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943100" y="12054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2476500" y="12054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086100" y="12054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4875213" y="119596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507038" y="11927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105525" y="12054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6713538" y="1205493"/>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0" y="1151518"/>
              <a:ext cx="883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7235825" y="1203905"/>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229100" y="119596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3695700" y="119596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7997825" y="1191205"/>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61" name="Group 128"/>
          <p:cNvGrpSpPr>
            <a:grpSpLocks/>
          </p:cNvGrpSpPr>
          <p:nvPr/>
        </p:nvGrpSpPr>
        <p:grpSpPr bwMode="auto">
          <a:xfrm>
            <a:off x="659649" y="2024038"/>
            <a:ext cx="6426951" cy="262180"/>
            <a:chOff x="20096" y="920933"/>
            <a:chExt cx="6409085" cy="263075"/>
          </a:xfrm>
        </p:grpSpPr>
        <p:sp>
          <p:nvSpPr>
            <p:cNvPr id="23605" name="TextBox 24"/>
            <p:cNvSpPr txBox="1">
              <a:spLocks noChangeArrowheads="1"/>
            </p:cNvSpPr>
            <p:nvPr/>
          </p:nvSpPr>
          <p:spPr bwMode="auto">
            <a:xfrm>
              <a:off x="1655148" y="936889"/>
              <a:ext cx="792981" cy="24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sz="1000" b="1" dirty="0" smtClean="0">
                <a:solidFill>
                  <a:prstClr val="white"/>
                </a:solidFill>
              </a:endParaRPr>
            </a:p>
          </p:txBody>
        </p:sp>
        <p:sp>
          <p:nvSpPr>
            <p:cNvPr id="23606" name="TextBox 25"/>
            <p:cNvSpPr txBox="1">
              <a:spLocks noChangeArrowheads="1"/>
            </p:cNvSpPr>
            <p:nvPr/>
          </p:nvSpPr>
          <p:spPr bwMode="auto">
            <a:xfrm>
              <a:off x="4646629" y="920933"/>
              <a:ext cx="5311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2031</a:t>
              </a:r>
            </a:p>
          </p:txBody>
        </p:sp>
        <p:sp>
          <p:nvSpPr>
            <p:cNvPr id="23607" name="TextBox 32"/>
            <p:cNvSpPr txBox="1">
              <a:spLocks noChangeArrowheads="1"/>
            </p:cNvSpPr>
            <p:nvPr/>
          </p:nvSpPr>
          <p:spPr bwMode="auto">
            <a:xfrm>
              <a:off x="5920666" y="920933"/>
              <a:ext cx="5085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2035</a:t>
              </a:r>
            </a:p>
          </p:txBody>
        </p:sp>
        <p:sp>
          <p:nvSpPr>
            <p:cNvPr id="23608" name="TextBox 21"/>
            <p:cNvSpPr txBox="1">
              <a:spLocks noChangeArrowheads="1"/>
            </p:cNvSpPr>
            <p:nvPr/>
          </p:nvSpPr>
          <p:spPr bwMode="auto">
            <a:xfrm>
              <a:off x="20096" y="936889"/>
              <a:ext cx="4988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2015</a:t>
              </a:r>
            </a:p>
          </p:txBody>
        </p:sp>
        <p:sp>
          <p:nvSpPr>
            <p:cNvPr id="23609" name="TextBox 28"/>
            <p:cNvSpPr txBox="1">
              <a:spLocks noChangeArrowheads="1"/>
            </p:cNvSpPr>
            <p:nvPr/>
          </p:nvSpPr>
          <p:spPr bwMode="auto">
            <a:xfrm>
              <a:off x="2908681" y="920933"/>
              <a:ext cx="5569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2026</a:t>
              </a:r>
            </a:p>
          </p:txBody>
        </p:sp>
      </p:grpSp>
      <p:pic>
        <p:nvPicPr>
          <p:cNvPr id="23562" name="Picture 5" descr="C:\Users\todd.rahn\Pictures\TV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6510" y="4029556"/>
            <a:ext cx="896938" cy="685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1275" y="4020031"/>
            <a:ext cx="838200" cy="695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000" dirty="0">
              <a:solidFill>
                <a:prstClr val="white"/>
              </a:solidFill>
              <a:latin typeface="Arial" pitchFamily="34" charset="0"/>
              <a:cs typeface="Arial" pitchFamily="34" charset="0"/>
            </a:endParaRPr>
          </a:p>
        </p:txBody>
      </p:sp>
      <p:sp>
        <p:nvSpPr>
          <p:cNvPr id="23564" name="TextBox 13"/>
          <p:cNvSpPr txBox="1">
            <a:spLocks noChangeArrowheads="1"/>
          </p:cNvSpPr>
          <p:nvPr/>
        </p:nvSpPr>
        <p:spPr bwMode="auto">
          <a:xfrm>
            <a:off x="263525" y="4715356"/>
            <a:ext cx="427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smtClean="0">
                <a:solidFill>
                  <a:prstClr val="black"/>
                </a:solidFill>
              </a:rPr>
              <a:t>IWS</a:t>
            </a:r>
          </a:p>
        </p:txBody>
      </p:sp>
      <p:sp>
        <p:nvSpPr>
          <p:cNvPr id="23565" name="TextBox 13"/>
          <p:cNvSpPr txBox="1">
            <a:spLocks noChangeArrowheads="1"/>
          </p:cNvSpPr>
          <p:nvPr/>
        </p:nvSpPr>
        <p:spPr bwMode="auto">
          <a:xfrm>
            <a:off x="3076448" y="4715356"/>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black"/>
                </a:solidFill>
              </a:rPr>
              <a:t>WITS</a:t>
            </a:r>
          </a:p>
        </p:txBody>
      </p:sp>
      <p:sp>
        <p:nvSpPr>
          <p:cNvPr id="23566" name="TextBox 13"/>
          <p:cNvSpPr txBox="1">
            <a:spLocks noChangeArrowheads="1"/>
          </p:cNvSpPr>
          <p:nvPr/>
        </p:nvSpPr>
        <p:spPr bwMode="auto">
          <a:xfrm>
            <a:off x="4018280" y="4715356"/>
            <a:ext cx="4333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black"/>
                </a:solidFill>
              </a:rPr>
              <a:t>TVS</a:t>
            </a:r>
          </a:p>
        </p:txBody>
      </p:sp>
      <p:pic>
        <p:nvPicPr>
          <p:cNvPr id="23567" name="Picture 8" descr="C:\Users\todd.rahn\Pictures\UCD-LeftSide v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068" y="4029556"/>
            <a:ext cx="914400" cy="5969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68" name="TextBox 13"/>
          <p:cNvSpPr txBox="1">
            <a:spLocks noChangeArrowheads="1"/>
          </p:cNvSpPr>
          <p:nvPr/>
        </p:nvSpPr>
        <p:spPr bwMode="auto">
          <a:xfrm>
            <a:off x="1229868" y="4593119"/>
            <a:ext cx="463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smtClean="0">
                <a:solidFill>
                  <a:prstClr val="black"/>
                </a:solidFill>
              </a:rPr>
              <a:t>UCD</a:t>
            </a:r>
          </a:p>
        </p:txBody>
      </p:sp>
      <p:sp>
        <p:nvSpPr>
          <p:cNvPr id="23569" name="TextBox 13"/>
          <p:cNvSpPr txBox="1">
            <a:spLocks noChangeArrowheads="1"/>
          </p:cNvSpPr>
          <p:nvPr/>
        </p:nvSpPr>
        <p:spPr bwMode="auto">
          <a:xfrm>
            <a:off x="1814005" y="4451831"/>
            <a:ext cx="1149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smtClean="0">
                <a:solidFill>
                  <a:prstClr val="black"/>
                </a:solidFill>
              </a:rPr>
              <a:t>SLM - AT4, RPG	</a:t>
            </a:r>
          </a:p>
        </p:txBody>
      </p:sp>
      <p:sp>
        <p:nvSpPr>
          <p:cNvPr id="23570" name="TextBox 13"/>
          <p:cNvSpPr txBox="1">
            <a:spLocks noChangeArrowheads="1"/>
          </p:cNvSpPr>
          <p:nvPr/>
        </p:nvSpPr>
        <p:spPr bwMode="auto">
          <a:xfrm>
            <a:off x="2105660" y="4594706"/>
            <a:ext cx="4778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smtClean="0">
                <a:solidFill>
                  <a:prstClr val="black"/>
                </a:solidFill>
              </a:rPr>
              <a:t>BDM</a:t>
            </a:r>
          </a:p>
        </p:txBody>
      </p:sp>
      <p:pic>
        <p:nvPicPr>
          <p:cNvPr id="23571" name="Picture 3" descr="C:\Users\todd.rahn\Pictures\CVTESS ABRAMS ANG_0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472" y="4032731"/>
            <a:ext cx="893762"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72" name="TextBox 13"/>
          <p:cNvSpPr txBox="1">
            <a:spLocks noChangeArrowheads="1"/>
          </p:cNvSpPr>
          <p:nvPr/>
        </p:nvSpPr>
        <p:spPr bwMode="auto">
          <a:xfrm>
            <a:off x="5016246" y="4718531"/>
            <a:ext cx="447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black"/>
                </a:solidFill>
              </a:rPr>
              <a:t>CVS</a:t>
            </a:r>
          </a:p>
        </p:txBody>
      </p:sp>
      <p:pic>
        <p:nvPicPr>
          <p:cNvPr id="23573" name="Picture 97" descr="WITS TVS MIL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12110" y="4029556"/>
            <a:ext cx="8382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74" name="Picture 7" descr="C:\Users\todd.rahn\Pictures\AT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0080" y="4027969"/>
            <a:ext cx="914400" cy="4508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76" name="TextBox 140"/>
          <p:cNvSpPr txBox="1">
            <a:spLocks noChangeArrowheads="1"/>
          </p:cNvSpPr>
          <p:nvPr/>
        </p:nvSpPr>
        <p:spPr bwMode="auto">
          <a:xfrm>
            <a:off x="1488631" y="4859819"/>
            <a:ext cx="31464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600" b="1" i="1" u="sng" smtClean="0">
                <a:solidFill>
                  <a:prstClr val="black"/>
                </a:solidFill>
              </a:rPr>
              <a:t>Instrumentable Versions</a:t>
            </a:r>
          </a:p>
        </p:txBody>
      </p:sp>
      <p:sp>
        <p:nvSpPr>
          <p:cNvPr id="23578" name="TextBox 33"/>
          <p:cNvSpPr txBox="1">
            <a:spLocks noChangeArrowheads="1"/>
          </p:cNvSpPr>
          <p:nvPr/>
        </p:nvSpPr>
        <p:spPr bwMode="auto">
          <a:xfrm>
            <a:off x="8410575" y="2015055"/>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2048</a:t>
            </a:r>
          </a:p>
        </p:txBody>
      </p:sp>
      <p:cxnSp>
        <p:nvCxnSpPr>
          <p:cNvPr id="104" name="Straight Connector 103"/>
          <p:cNvCxnSpPr/>
          <p:nvPr/>
        </p:nvCxnSpPr>
        <p:spPr>
          <a:xfrm rot="5400000">
            <a:off x="8637588" y="2000768"/>
            <a:ext cx="76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80" name="Group 103"/>
          <p:cNvGrpSpPr>
            <a:grpSpLocks/>
          </p:cNvGrpSpPr>
          <p:nvPr/>
        </p:nvGrpSpPr>
        <p:grpSpPr bwMode="auto">
          <a:xfrm>
            <a:off x="263524" y="3269443"/>
            <a:ext cx="5681663" cy="733655"/>
            <a:chOff x="4520426" y="3580558"/>
            <a:chExt cx="4928374" cy="825203"/>
          </a:xfrm>
        </p:grpSpPr>
        <p:sp>
          <p:nvSpPr>
            <p:cNvPr id="97" name="Right Arrow 96"/>
            <p:cNvSpPr/>
            <p:nvPr/>
          </p:nvSpPr>
          <p:spPr>
            <a:xfrm>
              <a:off x="4582882" y="3580558"/>
              <a:ext cx="4865918" cy="825203"/>
            </a:xfrm>
            <a:prstGeom prst="rightArrow">
              <a:avLst/>
            </a:prstGeom>
            <a:solidFill>
              <a:schemeClr val="accent1">
                <a:lumMod val="60000"/>
                <a:lumOff val="40000"/>
              </a:schemeClr>
            </a:solidFill>
            <a:ln w="25400" cap="flat">
              <a:solidFill>
                <a:schemeClr val="accent1">
                  <a:lumMod val="50000"/>
                </a:schemeClr>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8" tIns="45718" rIns="45718" bIns="45718" spcCol="38100" anchor="ctr">
              <a:spAutoFit/>
            </a:bodyPr>
            <a:lstStyle/>
            <a:p>
              <a:pPr eaLnBrk="0" latinLnBrk="1" hangingPunct="0">
                <a:defRPr/>
              </a:pPr>
              <a:endParaRPr lang="en-US">
                <a:cs typeface="Arial" panose="020B0604020202020204" pitchFamily="34" charset="0"/>
                <a:sym typeface="Avenir Roman"/>
              </a:endParaRPr>
            </a:p>
          </p:txBody>
        </p:sp>
        <p:sp>
          <p:nvSpPr>
            <p:cNvPr id="118" name="TextBox 27"/>
            <p:cNvSpPr txBox="1">
              <a:spLocks noChangeArrowheads="1"/>
            </p:cNvSpPr>
            <p:nvPr/>
          </p:nvSpPr>
          <p:spPr bwMode="auto">
            <a:xfrm>
              <a:off x="4520426" y="3874060"/>
              <a:ext cx="4626029" cy="285601"/>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050" b="1" dirty="0">
                  <a:latin typeface="Arial" panose="020B0604020202020204" pitchFamily="34" charset="0"/>
                  <a:cs typeface="Arial" panose="020B0604020202020204" pitchFamily="34" charset="0"/>
                </a:rPr>
                <a:t>I-MILES Quantity Fielded by FY20 - 204,639 Vehicle, Dismounts, Ancillary Kits</a:t>
              </a:r>
            </a:p>
          </p:txBody>
        </p:sp>
      </p:grpSp>
      <p:sp>
        <p:nvSpPr>
          <p:cNvPr id="17" name="Rectangle 16"/>
          <p:cNvSpPr/>
          <p:nvPr/>
        </p:nvSpPr>
        <p:spPr>
          <a:xfrm>
            <a:off x="-11114" y="3208095"/>
            <a:ext cx="6686897" cy="3573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3583" name="TextBox 21"/>
          <p:cNvSpPr txBox="1">
            <a:spLocks noChangeArrowheads="1"/>
          </p:cNvSpPr>
          <p:nvPr/>
        </p:nvSpPr>
        <p:spPr bwMode="auto">
          <a:xfrm>
            <a:off x="1246188" y="2018230"/>
            <a:ext cx="500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2020</a:t>
            </a:r>
          </a:p>
        </p:txBody>
      </p:sp>
      <p:sp>
        <p:nvSpPr>
          <p:cNvPr id="79" name="Rectangle 78"/>
          <p:cNvSpPr/>
          <p:nvPr/>
        </p:nvSpPr>
        <p:spPr bwMode="auto">
          <a:xfrm>
            <a:off x="6701378" y="1135825"/>
            <a:ext cx="1870074" cy="415494"/>
          </a:xfrm>
          <a:prstGeom prst="rect">
            <a:avLst/>
          </a:prstGeom>
          <a:solidFill>
            <a:schemeClr val="accent6">
              <a:lumMod val="60000"/>
              <a:lumOff val="40000"/>
            </a:schemeClr>
          </a:solidFill>
          <a:ln w="1905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wrap="square" lIns="45718" tIns="45718" rIns="45718" bIns="45718" spcCol="38100" anchor="ctr">
            <a:spAutoFit/>
          </a:bodyPr>
          <a:lstStyle/>
          <a:p>
            <a:pPr lvl="0" algn="ctr" eaLnBrk="0" fontAlgn="base" hangingPunct="0">
              <a:spcBef>
                <a:spcPct val="0"/>
              </a:spcBef>
              <a:spcAft>
                <a:spcPct val="0"/>
              </a:spcAft>
              <a:defRPr/>
            </a:pPr>
            <a:r>
              <a:rPr lang="en-US" sz="1050" b="1" dirty="0">
                <a:solidFill>
                  <a:prstClr val="black"/>
                </a:solidFill>
                <a:latin typeface="Arial" panose="020B0604020202020204" pitchFamily="34" charset="0"/>
                <a:cs typeface="Arial" panose="020B0604020202020204" pitchFamily="34" charset="0"/>
              </a:rPr>
              <a:t>ATESS </a:t>
            </a:r>
            <a:r>
              <a:rPr lang="en-US" sz="1050" b="1" dirty="0" err="1">
                <a:solidFill>
                  <a:prstClr val="black"/>
                </a:solidFill>
                <a:latin typeface="Arial" panose="020B0604020202020204" pitchFamily="34" charset="0"/>
                <a:cs typeface="Arial" panose="020B0604020202020204" pitchFamily="34" charset="0"/>
              </a:rPr>
              <a:t>Inc</a:t>
            </a:r>
            <a:r>
              <a:rPr lang="en-US" sz="1050" b="1" dirty="0">
                <a:solidFill>
                  <a:prstClr val="black"/>
                </a:solidFill>
                <a:latin typeface="Arial" panose="020B0604020202020204" pitchFamily="34" charset="0"/>
                <a:cs typeface="Arial" panose="020B0604020202020204" pitchFamily="34" charset="0"/>
              </a:rPr>
              <a:t> </a:t>
            </a:r>
            <a:r>
              <a:rPr lang="en-US" sz="1050" b="1" dirty="0" smtClean="0">
                <a:solidFill>
                  <a:prstClr val="black"/>
                </a:solidFill>
                <a:latin typeface="Arial" panose="020B0604020202020204" pitchFamily="34" charset="0"/>
                <a:cs typeface="Arial" panose="020B0604020202020204" pitchFamily="34" charset="0"/>
              </a:rPr>
              <a:t>3                            (Direct Fire) FY34-48</a:t>
            </a:r>
            <a:endParaRPr lang="en-US" sz="1050" b="1" dirty="0">
              <a:solidFill>
                <a:prstClr val="black"/>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3755197" y="2339975"/>
            <a:ext cx="0" cy="46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89075" y="2261118"/>
            <a:ext cx="0" cy="1031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819400" y="2759688"/>
            <a:ext cx="1396570" cy="43135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altLang="en-US" sz="1050" b="1" dirty="0">
                <a:solidFill>
                  <a:prstClr val="black"/>
                </a:solidFill>
                <a:latin typeface="Arial" panose="020B0604020202020204" pitchFamily="34" charset="0"/>
                <a:cs typeface="Arial" panose="020B0604020202020204" pitchFamily="34" charset="0"/>
              </a:rPr>
              <a:t>EUL for IWS1, UCD, SLM</a:t>
            </a:r>
          </a:p>
        </p:txBody>
      </p:sp>
      <p:cxnSp>
        <p:nvCxnSpPr>
          <p:cNvPr id="93" name="Straight Connector 92"/>
          <p:cNvCxnSpPr/>
          <p:nvPr/>
        </p:nvCxnSpPr>
        <p:spPr>
          <a:xfrm>
            <a:off x="3754438" y="2270643"/>
            <a:ext cx="0" cy="465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638496" y="2244607"/>
            <a:ext cx="304" cy="26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589933" y="2359439"/>
            <a:ext cx="1085850" cy="30321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1050" b="1" dirty="0">
                <a:solidFill>
                  <a:prstClr val="black"/>
                </a:solidFill>
                <a:latin typeface="Arial" panose="020B0604020202020204" pitchFamily="34" charset="0"/>
                <a:cs typeface="Arial" panose="020B0604020202020204" pitchFamily="34" charset="0"/>
              </a:rPr>
              <a:t>EUL for IWS2</a:t>
            </a:r>
          </a:p>
        </p:txBody>
      </p:sp>
      <p:sp>
        <p:nvSpPr>
          <p:cNvPr id="95" name="Rectangle 94"/>
          <p:cNvSpPr/>
          <p:nvPr/>
        </p:nvSpPr>
        <p:spPr>
          <a:xfrm>
            <a:off x="4724400" y="2742130"/>
            <a:ext cx="1085850" cy="3032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1050" b="1" dirty="0">
                <a:solidFill>
                  <a:prstClr val="black"/>
                </a:solidFill>
                <a:latin typeface="Arial" panose="020B0604020202020204" pitchFamily="34" charset="0"/>
                <a:cs typeface="Arial" panose="020B0604020202020204" pitchFamily="34" charset="0"/>
              </a:rPr>
              <a:t>EUL for CVS</a:t>
            </a:r>
          </a:p>
        </p:txBody>
      </p:sp>
      <p:sp>
        <p:nvSpPr>
          <p:cNvPr id="96" name="Rectangle 95"/>
          <p:cNvSpPr/>
          <p:nvPr/>
        </p:nvSpPr>
        <p:spPr>
          <a:xfrm>
            <a:off x="3221038" y="2273300"/>
            <a:ext cx="969961" cy="25175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1050" b="1" dirty="0">
                <a:solidFill>
                  <a:prstClr val="black"/>
                </a:solidFill>
                <a:latin typeface="Arial" panose="020B0604020202020204" pitchFamily="34" charset="0"/>
                <a:cs typeface="Arial" panose="020B0604020202020204" pitchFamily="34" charset="0"/>
              </a:rPr>
              <a:t>EUL for TVS</a:t>
            </a:r>
          </a:p>
        </p:txBody>
      </p:sp>
      <p:sp>
        <p:nvSpPr>
          <p:cNvPr id="23599" name="TextBox 32"/>
          <p:cNvSpPr txBox="1">
            <a:spLocks noChangeArrowheads="1"/>
          </p:cNvSpPr>
          <p:nvPr/>
        </p:nvSpPr>
        <p:spPr bwMode="auto">
          <a:xfrm>
            <a:off x="7110413" y="2010293"/>
            <a:ext cx="5095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2038</a:t>
            </a:r>
          </a:p>
        </p:txBody>
      </p:sp>
      <p:sp>
        <p:nvSpPr>
          <p:cNvPr id="78" name="Right Arrow 77"/>
          <p:cNvSpPr/>
          <p:nvPr/>
        </p:nvSpPr>
        <p:spPr>
          <a:xfrm>
            <a:off x="0" y="1408033"/>
            <a:ext cx="1839467" cy="43795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defRPr/>
            </a:pPr>
            <a:r>
              <a:rPr lang="en-US" sz="1050" dirty="0">
                <a:solidFill>
                  <a:prstClr val="black"/>
                </a:solidFill>
                <a:latin typeface="Arial Bold"/>
                <a:ea typeface="Arial Bold"/>
                <a:cs typeface="Arial Bold"/>
                <a:sym typeface="Arial Bold"/>
              </a:rPr>
              <a:t>New </a:t>
            </a:r>
            <a:r>
              <a:rPr lang="en-US" sz="1050" dirty="0" smtClean="0">
                <a:solidFill>
                  <a:prstClr val="black"/>
                </a:solidFill>
                <a:latin typeface="Arial Bold"/>
                <a:ea typeface="Arial Bold"/>
                <a:cs typeface="Arial Bold"/>
                <a:sym typeface="Arial Bold"/>
              </a:rPr>
              <a:t>Technology (PEOs)</a:t>
            </a:r>
            <a:endParaRPr lang="en-US" sz="1200" dirty="0"/>
          </a:p>
        </p:txBody>
      </p:sp>
      <p:sp>
        <p:nvSpPr>
          <p:cNvPr id="80" name="Right Arrow 79"/>
          <p:cNvSpPr/>
          <p:nvPr/>
        </p:nvSpPr>
        <p:spPr>
          <a:xfrm>
            <a:off x="1921" y="1066578"/>
            <a:ext cx="6155543" cy="42072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defRPr/>
            </a:pPr>
            <a:r>
              <a:rPr lang="en-US" sz="1200" dirty="0">
                <a:solidFill>
                  <a:prstClr val="black"/>
                </a:solidFill>
                <a:latin typeface="Arial Bold"/>
                <a:ea typeface="Arial Bold"/>
                <a:cs typeface="Arial Bold"/>
                <a:sym typeface="Arial Bold"/>
              </a:rPr>
              <a:t>Evolving Weapons </a:t>
            </a:r>
            <a:r>
              <a:rPr lang="en-US" sz="1200" dirty="0" smtClean="0">
                <a:solidFill>
                  <a:prstClr val="black"/>
                </a:solidFill>
                <a:latin typeface="Arial Bold"/>
                <a:ea typeface="Arial Bold"/>
                <a:cs typeface="Arial Bold"/>
                <a:sym typeface="Arial Bold"/>
              </a:rPr>
              <a:t>Platforms </a:t>
            </a:r>
            <a:r>
              <a:rPr lang="en-US" sz="1200" dirty="0">
                <a:solidFill>
                  <a:prstClr val="black"/>
                </a:solidFill>
                <a:latin typeface="Arial Bold"/>
                <a:ea typeface="Arial Bold"/>
                <a:cs typeface="Arial Bold"/>
                <a:sym typeface="Arial Bold"/>
              </a:rPr>
              <a:t>(JLTV, AMPV, ESR, M4A1+, etc.. Weapons </a:t>
            </a:r>
            <a:r>
              <a:rPr lang="en-US" sz="1200" dirty="0" smtClean="0">
                <a:solidFill>
                  <a:prstClr val="black"/>
                </a:solidFill>
                <a:latin typeface="Arial Bold"/>
                <a:ea typeface="Arial Bold"/>
                <a:cs typeface="Arial Bold"/>
                <a:sym typeface="Arial Bold"/>
              </a:rPr>
              <a:t>PMs)</a:t>
            </a:r>
            <a:endParaRPr lang="en-US" sz="1200" dirty="0">
              <a:solidFill>
                <a:prstClr val="black"/>
              </a:solidFill>
              <a:latin typeface="Arial Bold"/>
              <a:ea typeface="Arial Bold"/>
              <a:cs typeface="Arial Bold"/>
            </a:endParaRPr>
          </a:p>
        </p:txBody>
      </p:sp>
      <p:sp>
        <p:nvSpPr>
          <p:cNvPr id="87" name="TextBox 28"/>
          <p:cNvSpPr txBox="1">
            <a:spLocks noChangeArrowheads="1"/>
          </p:cNvSpPr>
          <p:nvPr/>
        </p:nvSpPr>
        <p:spPr bwMode="auto">
          <a:xfrm>
            <a:off x="4089686" y="2020847"/>
            <a:ext cx="558514" cy="24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2027</a:t>
            </a:r>
          </a:p>
        </p:txBody>
      </p:sp>
      <p:sp>
        <p:nvSpPr>
          <p:cNvPr id="89" name="Rectangle 88"/>
          <p:cNvSpPr/>
          <p:nvPr/>
        </p:nvSpPr>
        <p:spPr>
          <a:xfrm>
            <a:off x="6223000" y="2756582"/>
            <a:ext cx="1246187" cy="27983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sz="1050" b="1" dirty="0">
                <a:solidFill>
                  <a:prstClr val="black"/>
                </a:solidFill>
                <a:latin typeface="Arial" panose="020B0604020202020204" pitchFamily="34" charset="0"/>
                <a:cs typeface="Arial" panose="020B0604020202020204" pitchFamily="34" charset="0"/>
              </a:rPr>
              <a:t>EUL for VTESS</a:t>
            </a:r>
          </a:p>
        </p:txBody>
      </p:sp>
      <p:cxnSp>
        <p:nvCxnSpPr>
          <p:cNvPr id="91" name="Straight Connector 90"/>
          <p:cNvCxnSpPr/>
          <p:nvPr/>
        </p:nvCxnSpPr>
        <p:spPr>
          <a:xfrm>
            <a:off x="6792913" y="2285321"/>
            <a:ext cx="0" cy="465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28"/>
          <p:cNvSpPr txBox="1">
            <a:spLocks noChangeArrowheads="1"/>
          </p:cNvSpPr>
          <p:nvPr/>
        </p:nvSpPr>
        <p:spPr bwMode="auto">
          <a:xfrm>
            <a:off x="4723100" y="2018267"/>
            <a:ext cx="558514" cy="24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2029</a:t>
            </a:r>
          </a:p>
        </p:txBody>
      </p:sp>
      <p:cxnSp>
        <p:nvCxnSpPr>
          <p:cNvPr id="102" name="Straight Connector 101"/>
          <p:cNvCxnSpPr/>
          <p:nvPr/>
        </p:nvCxnSpPr>
        <p:spPr>
          <a:xfrm>
            <a:off x="5002357" y="2270643"/>
            <a:ext cx="0" cy="465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28"/>
          <p:cNvSpPr txBox="1">
            <a:spLocks noChangeArrowheads="1"/>
          </p:cNvSpPr>
          <p:nvPr/>
        </p:nvSpPr>
        <p:spPr bwMode="auto">
          <a:xfrm>
            <a:off x="1752600" y="2027917"/>
            <a:ext cx="558514" cy="24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white"/>
                </a:solidFill>
              </a:rPr>
              <a:t>2021</a:t>
            </a:r>
          </a:p>
        </p:txBody>
      </p:sp>
      <p:pic>
        <p:nvPicPr>
          <p:cNvPr id="106" name="Picture 3" descr="C:\Users\todd.rahn\Pictures\CVTESS ABRAMS ANG_0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740" y="4018092"/>
            <a:ext cx="403098" cy="6858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107" name="TextBox 13"/>
          <p:cNvSpPr txBox="1">
            <a:spLocks noChangeArrowheads="1"/>
          </p:cNvSpPr>
          <p:nvPr/>
        </p:nvSpPr>
        <p:spPr bwMode="auto">
          <a:xfrm>
            <a:off x="5893374" y="4730478"/>
            <a:ext cx="6030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000" b="1" dirty="0" smtClean="0">
                <a:solidFill>
                  <a:prstClr val="black"/>
                </a:solidFill>
              </a:rPr>
              <a:t>VTESS</a:t>
            </a:r>
          </a:p>
        </p:txBody>
      </p:sp>
      <p:pic>
        <p:nvPicPr>
          <p:cNvPr id="108" name="Picture 5" descr="C:\Users\todd.rahn\Pictures\TV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1249" y="4029556"/>
            <a:ext cx="495301" cy="6858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109" name="Shape 416"/>
          <p:cNvSpPr/>
          <p:nvPr/>
        </p:nvSpPr>
        <p:spPr>
          <a:xfrm>
            <a:off x="6701667" y="3208095"/>
            <a:ext cx="2416520" cy="3575338"/>
          </a:xfrm>
          <a:prstGeom prst="rect">
            <a:avLst/>
          </a:prstGeom>
          <a:solidFill>
            <a:srgbClr val="FFFF00"/>
          </a:solidFill>
          <a:ln w="25400">
            <a:solidFill>
              <a:schemeClr val="tx1"/>
            </a:solidFill>
          </a:ln>
          <a:effectLst>
            <a:outerShdw blurRad="38100" dist="23000" dir="5400000" rotWithShape="0">
              <a:srgbClr val="000000">
                <a:alpha val="35000"/>
              </a:srgbClr>
            </a:outerShdw>
          </a:effectLst>
          <a:extLst>
            <a:ext uri="{C572A759-6A51-4108-AA02-DFA0A04FC94B}"/>
          </a:extLst>
        </p:spPr>
        <p:txBody>
          <a:bodyPr wrap="square" lIns="91440" tIns="0" rIns="91440" bIns="0" anchor="ctr">
            <a:spAutoFit/>
          </a:bodyPr>
          <a:lstStyle/>
          <a:p>
            <a:pPr eaLnBrk="0" fontAlgn="base" hangingPunct="0">
              <a:spcBef>
                <a:spcPct val="0"/>
              </a:spcBef>
              <a:spcAft>
                <a:spcPct val="0"/>
              </a:spcAft>
              <a:defRPr/>
            </a:pPr>
            <a:r>
              <a:rPr sz="1300" dirty="0">
                <a:solidFill>
                  <a:prstClr val="black"/>
                </a:solidFill>
                <a:latin typeface="Arial Bold"/>
                <a:ea typeface="Arial Bold"/>
                <a:cs typeface="Arial Bold"/>
                <a:sym typeface="Arial Bold"/>
              </a:rPr>
              <a:t>STRATEGIC </a:t>
            </a:r>
            <a:r>
              <a:rPr lang="en-US" sz="1300" dirty="0" smtClean="0">
                <a:solidFill>
                  <a:prstClr val="black"/>
                </a:solidFill>
                <a:latin typeface="Arial Bold"/>
                <a:ea typeface="Arial Bold"/>
                <a:cs typeface="Arial Bold"/>
                <a:sym typeface="Arial Bold"/>
              </a:rPr>
              <a:t>ISSUES</a:t>
            </a:r>
          </a:p>
          <a:p>
            <a:pPr eaLnBrk="0" fontAlgn="base" hangingPunct="0">
              <a:spcBef>
                <a:spcPct val="0"/>
              </a:spcBef>
              <a:spcAft>
                <a:spcPct val="0"/>
              </a:spcAft>
              <a:defRPr/>
            </a:pPr>
            <a:endParaRPr lang="en-US" sz="1300" dirty="0" smtClean="0">
              <a:solidFill>
                <a:prstClr val="black"/>
              </a:solidFill>
              <a:latin typeface="Arial Bold"/>
              <a:ea typeface="Arial Bold"/>
              <a:cs typeface="Arial Bold"/>
              <a:sym typeface="Arial Bold"/>
            </a:endParaRPr>
          </a:p>
          <a:p>
            <a:pPr marL="91440" indent="-91440" eaLnBrk="0" latinLnBrk="1" hangingPunct="0">
              <a:buFont typeface="Arial" panose="020B0604020202020204" pitchFamily="34" charset="0"/>
              <a:buChar char="•"/>
              <a:defRPr/>
            </a:pPr>
            <a:r>
              <a:rPr lang="en-US" sz="1300" i="1" dirty="0" smtClean="0">
                <a:solidFill>
                  <a:srgbClr val="FF0000"/>
                </a:solidFill>
                <a:cs typeface="Arial" panose="020B0604020202020204" pitchFamily="34" charset="0"/>
                <a:sym typeface="Avenir Roman"/>
              </a:rPr>
              <a:t>ATESS Increment 1</a:t>
            </a:r>
          </a:p>
          <a:p>
            <a:pPr eaLnBrk="0" latinLnBrk="1" hangingPunct="0">
              <a:defRPr/>
            </a:pPr>
            <a:r>
              <a:rPr lang="en-US" sz="1300" i="1" dirty="0" smtClean="0">
                <a:solidFill>
                  <a:srgbClr val="FF0000"/>
                </a:solidFill>
                <a:cs typeface="Arial" panose="020B0604020202020204" pitchFamily="34" charset="0"/>
                <a:sym typeface="Avenir Roman"/>
              </a:rPr>
              <a:t>   MS B in FY26-39</a:t>
            </a:r>
          </a:p>
          <a:p>
            <a:pPr eaLnBrk="0" latinLnBrk="1" hangingPunct="0">
              <a:lnSpc>
                <a:spcPts val="700"/>
              </a:lnSpc>
              <a:defRPr/>
            </a:pPr>
            <a:endParaRPr lang="en-US" sz="1300" i="1" dirty="0" smtClean="0">
              <a:solidFill>
                <a:srgbClr val="FF0000"/>
              </a:solidFill>
              <a:cs typeface="Arial" panose="020B0604020202020204" pitchFamily="34" charset="0"/>
              <a:sym typeface="Avenir Roman"/>
            </a:endParaRPr>
          </a:p>
          <a:p>
            <a:pPr eaLnBrk="0" latinLnBrk="1" hangingPunct="0">
              <a:buFont typeface="Arial" panose="020B0604020202020204" pitchFamily="34" charset="0"/>
              <a:buChar char="•"/>
              <a:defRPr/>
            </a:pPr>
            <a:r>
              <a:rPr lang="en-US" sz="1300" i="1" dirty="0">
                <a:solidFill>
                  <a:srgbClr val="FF0000"/>
                </a:solidFill>
                <a:cs typeface="Arial" panose="020B0604020202020204" pitchFamily="34" charset="0"/>
                <a:sym typeface="Avenir Roman"/>
              </a:rPr>
              <a:t> ATESS Increment 2 </a:t>
            </a:r>
            <a:r>
              <a:rPr lang="en-US" sz="1300" i="1" dirty="0" smtClean="0">
                <a:solidFill>
                  <a:srgbClr val="FF0000"/>
                </a:solidFill>
                <a:cs typeface="Arial" panose="020B0604020202020204" pitchFamily="34" charset="0"/>
                <a:sym typeface="Avenir Roman"/>
              </a:rPr>
              <a:t> </a:t>
            </a:r>
          </a:p>
          <a:p>
            <a:pPr eaLnBrk="0" latinLnBrk="1" hangingPunct="0">
              <a:defRPr/>
            </a:pPr>
            <a:r>
              <a:rPr lang="en-US" sz="1300" i="1" dirty="0" smtClean="0">
                <a:solidFill>
                  <a:srgbClr val="FF0000"/>
                </a:solidFill>
                <a:cs typeface="Arial" panose="020B0604020202020204" pitchFamily="34" charset="0"/>
                <a:sym typeface="Avenir Roman"/>
              </a:rPr>
              <a:t>   </a:t>
            </a:r>
            <a:r>
              <a:rPr lang="en-US" sz="1300" i="1" dirty="0">
                <a:solidFill>
                  <a:srgbClr val="FF0000"/>
                </a:solidFill>
                <a:cs typeface="Arial" panose="020B0604020202020204" pitchFamily="34" charset="0"/>
                <a:sym typeface="Avenir Roman"/>
              </a:rPr>
              <a:t>MSB in FY30</a:t>
            </a:r>
          </a:p>
          <a:p>
            <a:pPr eaLnBrk="0" latinLnBrk="1" hangingPunct="0">
              <a:lnSpc>
                <a:spcPts val="700"/>
              </a:lnSpc>
              <a:defRPr/>
            </a:pPr>
            <a:endParaRPr lang="en-US" sz="1300" i="1" dirty="0">
              <a:solidFill>
                <a:srgbClr val="FF0000"/>
              </a:solidFill>
              <a:cs typeface="Arial" panose="020B0604020202020204" pitchFamily="34" charset="0"/>
              <a:sym typeface="Avenir Roman"/>
            </a:endParaRPr>
          </a:p>
          <a:p>
            <a:pPr marL="91440" indent="-91440" eaLnBrk="0" latinLnBrk="1" hangingPunct="0">
              <a:buFont typeface="Arial" panose="020B0604020202020204" pitchFamily="34" charset="0"/>
              <a:buChar char="•"/>
              <a:defRPr/>
            </a:pPr>
            <a:r>
              <a:rPr lang="en-US" sz="1300" i="1" dirty="0" smtClean="0">
                <a:solidFill>
                  <a:srgbClr val="FF0000"/>
                </a:solidFill>
                <a:cs typeface="Arial" panose="020B0604020202020204" pitchFamily="34" charset="0"/>
                <a:sym typeface="Avenir Roman"/>
              </a:rPr>
              <a:t>ATESS Increment 3 </a:t>
            </a:r>
          </a:p>
          <a:p>
            <a:pPr eaLnBrk="0" latinLnBrk="1" hangingPunct="0">
              <a:defRPr/>
            </a:pPr>
            <a:r>
              <a:rPr lang="en-US" sz="1300" i="1" dirty="0" smtClean="0">
                <a:solidFill>
                  <a:srgbClr val="FF0000"/>
                </a:solidFill>
                <a:cs typeface="Arial" panose="020B0604020202020204" pitchFamily="34" charset="0"/>
                <a:sym typeface="Avenir Roman"/>
              </a:rPr>
              <a:t>  MSB in FY34</a:t>
            </a:r>
            <a:br>
              <a:rPr lang="en-US" sz="1300" i="1" dirty="0" smtClean="0">
                <a:solidFill>
                  <a:srgbClr val="FF0000"/>
                </a:solidFill>
                <a:cs typeface="Arial" panose="020B0604020202020204" pitchFamily="34" charset="0"/>
                <a:sym typeface="Avenir Roman"/>
              </a:rPr>
            </a:br>
            <a:r>
              <a:rPr lang="en-US" sz="1300" i="1" dirty="0" smtClean="0">
                <a:solidFill>
                  <a:srgbClr val="FF0000"/>
                </a:solidFill>
                <a:cs typeface="Arial" panose="020B0604020202020204" pitchFamily="34" charset="0"/>
                <a:sym typeface="Avenir Roman"/>
              </a:rPr>
              <a:t>  Direct Fire </a:t>
            </a:r>
            <a:r>
              <a:rPr lang="en-US" sz="1300" b="1" i="1" u="sng" dirty="0" smtClean="0">
                <a:solidFill>
                  <a:srgbClr val="FF0000"/>
                </a:solidFill>
                <a:cs typeface="Arial" panose="020B0604020202020204" pitchFamily="34" charset="0"/>
                <a:sym typeface="Avenir Roman"/>
              </a:rPr>
              <a:t>fielding</a:t>
            </a:r>
            <a:r>
              <a:rPr lang="en-US" sz="1300" i="1" dirty="0" smtClean="0">
                <a:solidFill>
                  <a:srgbClr val="FF0000"/>
                </a:solidFill>
                <a:cs typeface="Arial" panose="020B0604020202020204" pitchFamily="34" charset="0"/>
                <a:sym typeface="Avenir Roman"/>
              </a:rPr>
              <a:t> starts  </a:t>
            </a:r>
          </a:p>
          <a:p>
            <a:pPr eaLnBrk="0" latinLnBrk="1" hangingPunct="0">
              <a:defRPr/>
            </a:pPr>
            <a:r>
              <a:rPr lang="en-US" sz="1300" i="1" dirty="0" smtClean="0">
                <a:solidFill>
                  <a:srgbClr val="FF0000"/>
                </a:solidFill>
                <a:cs typeface="Arial" panose="020B0604020202020204" pitchFamily="34" charset="0"/>
                <a:sym typeface="Avenir Roman"/>
              </a:rPr>
              <a:t>  in FY38 and </a:t>
            </a:r>
            <a:r>
              <a:rPr lang="en-US" sz="1300" i="1" dirty="0">
                <a:solidFill>
                  <a:srgbClr val="FF0000"/>
                </a:solidFill>
                <a:cs typeface="Arial" panose="020B0604020202020204" pitchFamily="34" charset="0"/>
                <a:sym typeface="Avenir Roman"/>
              </a:rPr>
              <a:t>completes </a:t>
            </a:r>
            <a:r>
              <a:rPr lang="en-US" sz="1300" i="1" dirty="0" smtClean="0">
                <a:solidFill>
                  <a:srgbClr val="FF0000"/>
                </a:solidFill>
                <a:cs typeface="Arial" panose="020B0604020202020204" pitchFamily="34" charset="0"/>
                <a:sym typeface="Avenir Roman"/>
              </a:rPr>
              <a:t>in</a:t>
            </a:r>
          </a:p>
          <a:p>
            <a:pPr eaLnBrk="0" latinLnBrk="1" hangingPunct="0">
              <a:defRPr/>
            </a:pPr>
            <a:r>
              <a:rPr lang="en-US" sz="1300" i="1" dirty="0" smtClean="0">
                <a:solidFill>
                  <a:srgbClr val="FF0000"/>
                </a:solidFill>
                <a:cs typeface="Arial" panose="020B0604020202020204" pitchFamily="34" charset="0"/>
                <a:sym typeface="Avenir Roman"/>
              </a:rPr>
              <a:t> FY48</a:t>
            </a:r>
          </a:p>
          <a:p>
            <a:pPr marL="91440" indent="-91440" eaLnBrk="0" latinLnBrk="1" hangingPunct="0">
              <a:lnSpc>
                <a:spcPts val="700"/>
              </a:lnSpc>
              <a:buFont typeface="Arial" panose="020B0604020202020204" pitchFamily="34" charset="0"/>
              <a:buChar char="•"/>
              <a:defRPr/>
            </a:pPr>
            <a:endParaRPr lang="en-US" sz="1300" i="1" dirty="0" smtClean="0">
              <a:cs typeface="Arial" panose="020B0604020202020204" pitchFamily="34" charset="0"/>
              <a:sym typeface="Avenir Roman"/>
            </a:endParaRPr>
          </a:p>
          <a:p>
            <a:pPr marL="91440" indent="-91440" eaLnBrk="0" latinLnBrk="1" hangingPunct="0">
              <a:buFont typeface="Arial" panose="020B0604020202020204" pitchFamily="34" charset="0"/>
              <a:buChar char="•"/>
              <a:defRPr/>
            </a:pPr>
            <a:r>
              <a:rPr lang="en-US" sz="1300" i="1" dirty="0" smtClean="0">
                <a:solidFill>
                  <a:srgbClr val="FF0000"/>
                </a:solidFill>
                <a:cs typeface="Arial" panose="020B0604020202020204" pitchFamily="34" charset="0"/>
                <a:sym typeface="Avenir Roman"/>
              </a:rPr>
              <a:t>Platforms and technology      continue to evolve</a:t>
            </a:r>
            <a:endParaRPr lang="en-US" sz="1300" i="1" dirty="0">
              <a:solidFill>
                <a:srgbClr val="FF0000"/>
              </a:solidFill>
              <a:cs typeface="Arial" panose="020B0604020202020204" pitchFamily="34" charset="0"/>
              <a:sym typeface="Avenir Roman"/>
            </a:endParaRPr>
          </a:p>
          <a:p>
            <a:pPr marL="91440" indent="-91440" eaLnBrk="0" latinLnBrk="1" hangingPunct="0">
              <a:lnSpc>
                <a:spcPts val="700"/>
              </a:lnSpc>
              <a:buFont typeface="Arial" panose="020B0604020202020204" pitchFamily="34" charset="0"/>
              <a:buChar char="•"/>
              <a:defRPr/>
            </a:pPr>
            <a:endParaRPr lang="en-US" sz="1300" i="1" dirty="0" smtClean="0">
              <a:cs typeface="Arial" panose="020B0604020202020204" pitchFamily="34" charset="0"/>
              <a:sym typeface="Avenir Roman"/>
            </a:endParaRPr>
          </a:p>
          <a:p>
            <a:pPr marL="91440" indent="-91440" eaLnBrk="0" latinLnBrk="1" hangingPunct="0">
              <a:buFont typeface="Arial" panose="020B0604020202020204" pitchFamily="34" charset="0"/>
              <a:buChar char="•"/>
              <a:defRPr/>
            </a:pPr>
            <a:r>
              <a:rPr lang="en-US" sz="1300" i="1" dirty="0" smtClean="0">
                <a:solidFill>
                  <a:srgbClr val="FF0000"/>
                </a:solidFill>
                <a:cs typeface="Arial" panose="020B0604020202020204" pitchFamily="34" charset="0"/>
                <a:sym typeface="Avenir Roman"/>
              </a:rPr>
              <a:t>All </a:t>
            </a:r>
            <a:r>
              <a:rPr lang="en-US" sz="1300" i="1" dirty="0">
                <a:solidFill>
                  <a:srgbClr val="FF0000"/>
                </a:solidFill>
                <a:cs typeface="Arial" panose="020B0604020202020204" pitchFamily="34" charset="0"/>
                <a:sym typeface="Avenir Roman"/>
              </a:rPr>
              <a:t>fielded I-MILES </a:t>
            </a:r>
            <a:r>
              <a:rPr lang="en-US" sz="1300" i="1" dirty="0" smtClean="0">
                <a:solidFill>
                  <a:srgbClr val="FF0000"/>
                </a:solidFill>
                <a:cs typeface="Arial" panose="020B0604020202020204" pitchFamily="34" charset="0"/>
                <a:sym typeface="Avenir Roman"/>
              </a:rPr>
              <a:t>systems </a:t>
            </a:r>
            <a:r>
              <a:rPr lang="en-US" sz="1300" i="1" dirty="0">
                <a:solidFill>
                  <a:srgbClr val="FF0000"/>
                </a:solidFill>
                <a:cs typeface="Arial" panose="020B0604020202020204" pitchFamily="34" charset="0"/>
                <a:sym typeface="Avenir Roman"/>
              </a:rPr>
              <a:t>will reach EUL before ATESS</a:t>
            </a:r>
          </a:p>
          <a:p>
            <a:pPr eaLnBrk="0" fontAlgn="base" hangingPunct="0">
              <a:spcBef>
                <a:spcPct val="0"/>
              </a:spcBef>
              <a:spcAft>
                <a:spcPct val="0"/>
              </a:spcAft>
              <a:defRPr/>
            </a:pPr>
            <a:endParaRPr sz="1400" dirty="0">
              <a:solidFill>
                <a:prstClr val="black"/>
              </a:solidFill>
              <a:latin typeface="Arial"/>
              <a:ea typeface="Arial"/>
              <a:cs typeface="Arial"/>
              <a:sym typeface="Arial"/>
            </a:endParaRPr>
          </a:p>
        </p:txBody>
      </p:sp>
      <p:sp>
        <p:nvSpPr>
          <p:cNvPr id="2" name="Rectangle 1"/>
          <p:cNvSpPr/>
          <p:nvPr/>
        </p:nvSpPr>
        <p:spPr>
          <a:xfrm>
            <a:off x="5731310" y="4018092"/>
            <a:ext cx="890589" cy="7123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2022475" y="2244607"/>
            <a:ext cx="0" cy="465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1636894" y="2415137"/>
            <a:ext cx="1101975" cy="43135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pPr>
            <a:r>
              <a:rPr lang="en-US" altLang="en-US" sz="1050" b="1" dirty="0" smtClean="0">
                <a:solidFill>
                  <a:prstClr val="white"/>
                </a:solidFill>
                <a:latin typeface="Arial" panose="020B0604020202020204" pitchFamily="34" charset="0"/>
                <a:cs typeface="Arial" panose="020B0604020202020204" pitchFamily="34" charset="0"/>
              </a:rPr>
              <a:t>EUL </a:t>
            </a:r>
            <a:r>
              <a:rPr lang="en-US" altLang="en-US" sz="1050" b="1" dirty="0">
                <a:solidFill>
                  <a:prstClr val="white"/>
                </a:solidFill>
                <a:latin typeface="Arial" panose="020B0604020202020204" pitchFamily="34" charset="0"/>
                <a:cs typeface="Arial" panose="020B0604020202020204" pitchFamily="34" charset="0"/>
              </a:rPr>
              <a:t>for </a:t>
            </a:r>
            <a:r>
              <a:rPr lang="en-US" altLang="en-US" sz="1050" b="1" dirty="0" smtClean="0">
                <a:solidFill>
                  <a:prstClr val="white"/>
                </a:solidFill>
                <a:latin typeface="Arial" panose="020B0604020202020204" pitchFamily="34" charset="0"/>
                <a:cs typeface="Arial" panose="020B0604020202020204" pitchFamily="34" charset="0"/>
              </a:rPr>
              <a:t>WITS</a:t>
            </a:r>
            <a:endParaRPr lang="en-US" altLang="en-US" sz="1050" b="1" dirty="0">
              <a:solidFill>
                <a:prstClr val="white"/>
              </a:solidFill>
              <a:latin typeface="Arial" panose="020B0604020202020204" pitchFamily="34" charset="0"/>
              <a:cs typeface="Arial" panose="020B0604020202020204" pitchFamily="34" charset="0"/>
            </a:endParaRPr>
          </a:p>
        </p:txBody>
      </p:sp>
      <p:cxnSp>
        <p:nvCxnSpPr>
          <p:cNvPr id="98" name="Straight Connector 97"/>
          <p:cNvCxnSpPr/>
          <p:nvPr/>
        </p:nvCxnSpPr>
        <p:spPr>
          <a:xfrm flipH="1">
            <a:off x="3775642" y="1816100"/>
            <a:ext cx="304" cy="266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1809858" y="1462241"/>
            <a:ext cx="2438479" cy="415494"/>
          </a:xfrm>
          <a:prstGeom prst="rect">
            <a:avLst/>
          </a:prstGeom>
          <a:solidFill>
            <a:schemeClr val="accent6">
              <a:lumMod val="60000"/>
              <a:lumOff val="40000"/>
            </a:schemeClr>
          </a:solidFill>
          <a:ln w="1905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wrap="square" lIns="45718" tIns="45718" rIns="45718" bIns="45718" spcCol="38100" anchor="ctr">
            <a:spAutoFit/>
          </a:bodyPr>
          <a:lstStyle/>
          <a:p>
            <a:pPr lvl="0" algn="ctr" eaLnBrk="0" fontAlgn="base" hangingPunct="0">
              <a:spcBef>
                <a:spcPct val="0"/>
              </a:spcBef>
              <a:spcAft>
                <a:spcPct val="0"/>
              </a:spcAft>
              <a:defRPr/>
            </a:pPr>
            <a:r>
              <a:rPr lang="en-US" sz="1050" b="1" dirty="0">
                <a:solidFill>
                  <a:prstClr val="black"/>
                </a:solidFill>
                <a:latin typeface="Arial" panose="020B0604020202020204" pitchFamily="34" charset="0"/>
                <a:cs typeface="Arial" panose="020B0604020202020204" pitchFamily="34" charset="0"/>
              </a:rPr>
              <a:t>ATESS </a:t>
            </a:r>
            <a:r>
              <a:rPr lang="en-US" sz="1050" b="1" dirty="0" err="1">
                <a:solidFill>
                  <a:prstClr val="black"/>
                </a:solidFill>
                <a:latin typeface="Arial" panose="020B0604020202020204" pitchFamily="34" charset="0"/>
                <a:cs typeface="Arial" panose="020B0604020202020204" pitchFamily="34" charset="0"/>
              </a:rPr>
              <a:t>Inc</a:t>
            </a:r>
            <a:r>
              <a:rPr lang="en-US" sz="1050" b="1" dirty="0">
                <a:solidFill>
                  <a:prstClr val="black"/>
                </a:solidFill>
                <a:latin typeface="Arial" panose="020B0604020202020204" pitchFamily="34" charset="0"/>
                <a:cs typeface="Arial" panose="020B0604020202020204" pitchFamily="34" charset="0"/>
              </a:rPr>
              <a:t> </a:t>
            </a:r>
            <a:r>
              <a:rPr lang="en-US" sz="1050" b="1" dirty="0" smtClean="0">
                <a:solidFill>
                  <a:prstClr val="black"/>
                </a:solidFill>
                <a:latin typeface="Arial" panose="020B0604020202020204" pitchFamily="34" charset="0"/>
                <a:cs typeface="Arial" panose="020B0604020202020204" pitchFamily="34" charset="0"/>
              </a:rPr>
              <a:t>1                       (Architecture/Indirect Fire) FY26-39</a:t>
            </a:r>
            <a:endParaRPr lang="en-US" sz="1050" b="1" dirty="0">
              <a:solidFill>
                <a:prstClr val="black"/>
              </a:solidFill>
              <a:latin typeface="Arial" panose="020B0604020202020204" pitchFamily="34" charset="0"/>
              <a:cs typeface="Arial" panose="020B0604020202020204" pitchFamily="34" charset="0"/>
            </a:endParaRPr>
          </a:p>
        </p:txBody>
      </p:sp>
      <p:cxnSp>
        <p:nvCxnSpPr>
          <p:cNvPr id="88" name="Straight Connector 87"/>
          <p:cNvCxnSpPr/>
          <p:nvPr/>
        </p:nvCxnSpPr>
        <p:spPr>
          <a:xfrm>
            <a:off x="5333999" y="1698194"/>
            <a:ext cx="1" cy="347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bwMode="auto">
          <a:xfrm>
            <a:off x="4308475" y="1433773"/>
            <a:ext cx="2334253" cy="415494"/>
          </a:xfrm>
          <a:prstGeom prst="rect">
            <a:avLst/>
          </a:prstGeom>
          <a:solidFill>
            <a:schemeClr val="accent6">
              <a:lumMod val="60000"/>
              <a:lumOff val="40000"/>
            </a:schemeClr>
          </a:solidFill>
          <a:ln w="19050" cap="flat">
            <a:solidFill>
              <a:schemeClr val="tx1"/>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wrap="square" lIns="45718" tIns="45718" rIns="45718" bIns="45718" spcCol="38100" anchor="ctr">
            <a:spAutoFit/>
          </a:bodyPr>
          <a:lstStyle/>
          <a:p>
            <a:pPr lvl="0" algn="ctr" eaLnBrk="0" fontAlgn="base" hangingPunct="0">
              <a:spcBef>
                <a:spcPct val="0"/>
              </a:spcBef>
              <a:spcAft>
                <a:spcPct val="0"/>
              </a:spcAft>
              <a:defRPr/>
            </a:pPr>
            <a:r>
              <a:rPr lang="en-US" sz="1050" b="1" dirty="0">
                <a:solidFill>
                  <a:prstClr val="black"/>
                </a:solidFill>
                <a:latin typeface="Arial" panose="020B0604020202020204" pitchFamily="34" charset="0"/>
                <a:cs typeface="Arial" panose="020B0604020202020204" pitchFamily="34" charset="0"/>
              </a:rPr>
              <a:t>ATESS </a:t>
            </a:r>
            <a:r>
              <a:rPr lang="en-US" sz="1050" b="1" dirty="0" err="1">
                <a:solidFill>
                  <a:prstClr val="black"/>
                </a:solidFill>
                <a:latin typeface="Arial" panose="020B0604020202020204" pitchFamily="34" charset="0"/>
                <a:cs typeface="Arial" panose="020B0604020202020204" pitchFamily="34" charset="0"/>
              </a:rPr>
              <a:t>Inc</a:t>
            </a:r>
            <a:r>
              <a:rPr lang="en-US" sz="1050" b="1" dirty="0">
                <a:solidFill>
                  <a:prstClr val="black"/>
                </a:solidFill>
                <a:latin typeface="Arial" panose="020B0604020202020204" pitchFamily="34" charset="0"/>
                <a:cs typeface="Arial" panose="020B0604020202020204" pitchFamily="34" charset="0"/>
              </a:rPr>
              <a:t> </a:t>
            </a:r>
            <a:r>
              <a:rPr lang="en-US" sz="1050" b="1" dirty="0" smtClean="0">
                <a:solidFill>
                  <a:prstClr val="black"/>
                </a:solidFill>
                <a:latin typeface="Arial" panose="020B0604020202020204" pitchFamily="34" charset="0"/>
                <a:cs typeface="Arial" panose="020B0604020202020204" pitchFamily="34" charset="0"/>
              </a:rPr>
              <a:t>2                                   (Area Denial/CBRNE/ADA) FY30-42</a:t>
            </a:r>
            <a:endParaRPr lang="en-US" sz="1050" b="1" dirty="0">
              <a:solidFill>
                <a:prstClr val="black"/>
              </a:solidFill>
              <a:latin typeface="Arial" panose="020B0604020202020204" pitchFamily="34" charset="0"/>
              <a:cs typeface="Arial" panose="020B0604020202020204" pitchFamily="34" charset="0"/>
            </a:endParaRPr>
          </a:p>
        </p:txBody>
      </p:sp>
      <p:cxnSp>
        <p:nvCxnSpPr>
          <p:cNvPr id="103" name="Straight Connector 102"/>
          <p:cNvCxnSpPr/>
          <p:nvPr/>
        </p:nvCxnSpPr>
        <p:spPr>
          <a:xfrm flipH="1">
            <a:off x="6701666" y="1216231"/>
            <a:ext cx="3933" cy="8472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38636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60147" y="572624"/>
            <a:ext cx="5955239" cy="5143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dirty="0">
                <a:solidFill>
                  <a:schemeClr val="bg1"/>
                </a:solidFill>
                <a:cs typeface="Arial" pitchFamily="34" charset="0"/>
              </a:rPr>
              <a:t>MILES </a:t>
            </a:r>
            <a:r>
              <a:rPr lang="en-US" sz="2400" dirty="0" smtClean="0">
                <a:solidFill>
                  <a:schemeClr val="bg1"/>
                </a:solidFill>
                <a:cs typeface="Arial" pitchFamily="34" charset="0"/>
              </a:rPr>
              <a:t>Relevancy </a:t>
            </a:r>
            <a:r>
              <a:rPr lang="en-US" sz="2400" dirty="0">
                <a:solidFill>
                  <a:schemeClr val="bg1"/>
                </a:solidFill>
                <a:cs typeface="Arial" pitchFamily="34" charset="0"/>
              </a:rPr>
              <a:t>Contract</a:t>
            </a:r>
            <a:endParaRPr lang="en-US" sz="1800" b="1" dirty="0" smtClean="0">
              <a:solidFill>
                <a:schemeClr val="bg1"/>
              </a:solidFill>
            </a:endParaRPr>
          </a:p>
        </p:txBody>
      </p:sp>
      <p:grpSp>
        <p:nvGrpSpPr>
          <p:cNvPr id="13" name="Group 12"/>
          <p:cNvGrpSpPr/>
          <p:nvPr/>
        </p:nvGrpSpPr>
        <p:grpSpPr>
          <a:xfrm>
            <a:off x="344493" y="1237345"/>
            <a:ext cx="8450767" cy="5467880"/>
            <a:chOff x="614098" y="1108988"/>
            <a:chExt cx="8008607" cy="5467880"/>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94515" y="1108988"/>
              <a:ext cx="5691499" cy="338554"/>
            </a:xfrm>
            <a:prstGeom prst="rect">
              <a:avLst/>
            </a:prstGeom>
            <a:noFill/>
          </p:spPr>
          <p:txBody>
            <a:bodyPr wrap="square" rtlCol="0">
              <a:spAutoFit/>
            </a:bodyPr>
            <a:lstStyle/>
            <a:p>
              <a:r>
                <a:rPr lang="en-US" sz="1600" b="1" dirty="0" smtClean="0">
                  <a:latin typeface="Arial" pitchFamily="34" charset="0"/>
                </a:rPr>
                <a:t>Description/Summary of Program Requirements</a:t>
              </a:r>
            </a:p>
          </p:txBody>
        </p:sp>
      </p:grpSp>
      <p:sp>
        <p:nvSpPr>
          <p:cNvPr id="14" name="Shape 415"/>
          <p:cNvSpPr>
            <a:spLocks noChangeArrowheads="1"/>
          </p:cNvSpPr>
          <p:nvPr/>
        </p:nvSpPr>
        <p:spPr bwMode="auto">
          <a:xfrm>
            <a:off x="696912" y="1568181"/>
            <a:ext cx="8447088"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endParaRPr lang="en-US" altLang="en-US" sz="1600" dirty="0" smtClean="0">
              <a:solidFill>
                <a:prstClr val="black"/>
              </a:solidFill>
            </a:endParaRPr>
          </a:p>
          <a:p>
            <a:pPr eaLnBrk="0" fontAlgn="base" hangingPunct="0">
              <a:spcBef>
                <a:spcPct val="0"/>
              </a:spcBef>
              <a:spcAft>
                <a:spcPct val="0"/>
              </a:spcAft>
            </a:pPr>
            <a:endParaRPr lang="en-US" altLang="en-US" sz="1600" dirty="0" smtClean="0">
              <a:solidFill>
                <a:prstClr val="black"/>
              </a:solidFill>
            </a:endParaRPr>
          </a:p>
        </p:txBody>
      </p:sp>
      <p:sp>
        <p:nvSpPr>
          <p:cNvPr id="15" name="TextBox 14"/>
          <p:cNvSpPr txBox="1"/>
          <p:nvPr/>
        </p:nvSpPr>
        <p:spPr>
          <a:xfrm>
            <a:off x="379775" y="3989623"/>
            <a:ext cx="2900874" cy="592470"/>
          </a:xfrm>
          <a:prstGeom prst="rect">
            <a:avLst/>
          </a:prstGeom>
          <a:noFill/>
        </p:spPr>
        <p:txBody>
          <a:bodyPr wrap="square" rtlCol="0">
            <a:spAutoFit/>
          </a:bodyPr>
          <a:lstStyle/>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Acquisition Strategy</a:t>
            </a:r>
            <a:r>
              <a:rPr lang="en-US" sz="1200" b="1" dirty="0">
                <a:ea typeface="Lucida Sans Unicode" pitchFamily="34" charset="0"/>
                <a:cs typeface="Lucida Sans Unicode" pitchFamily="34" charset="0"/>
              </a:rPr>
              <a:t>: </a:t>
            </a:r>
            <a:r>
              <a:rPr lang="en-US" sz="1200" dirty="0" smtClean="0">
                <a:ea typeface="Lucida Sans Unicode" pitchFamily="34" charset="0"/>
                <a:cs typeface="Lucida Sans Unicode" pitchFamily="34" charset="0"/>
              </a:rPr>
              <a:t>TBD</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Contract Vehicle: Multi Award – </a:t>
            </a:r>
            <a:r>
              <a:rPr lang="en-US" sz="1200" dirty="0" smtClean="0">
                <a:ea typeface="Lucida Sans Unicode" pitchFamily="34" charset="0"/>
                <a:cs typeface="Lucida Sans Unicode" pitchFamily="34" charset="0"/>
              </a:rPr>
              <a:t>IDIQ</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a:ea typeface="Lucida Sans Unicode" pitchFamily="34" charset="0"/>
                <a:cs typeface="Lucida Sans Unicode" pitchFamily="34" charset="0"/>
              </a:rPr>
              <a:t>Contract Type: TBD</a:t>
            </a:r>
          </a:p>
        </p:txBody>
      </p:sp>
      <p:sp>
        <p:nvSpPr>
          <p:cNvPr id="16" name="TextBox 15"/>
          <p:cNvSpPr txBox="1"/>
          <p:nvPr/>
        </p:nvSpPr>
        <p:spPr>
          <a:xfrm>
            <a:off x="3184252" y="3989623"/>
            <a:ext cx="2590800"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FY18-FY22</a:t>
            </a:r>
          </a:p>
        </p:txBody>
      </p:sp>
      <p:sp>
        <p:nvSpPr>
          <p:cNvPr id="17" name="Isosceles Triangle 16"/>
          <p:cNvSpPr/>
          <p:nvPr/>
        </p:nvSpPr>
        <p:spPr bwMode="auto">
          <a:xfrm>
            <a:off x="8182375" y="4373712"/>
            <a:ext cx="365760" cy="2762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18" name="Isosceles Triangle 17"/>
          <p:cNvSpPr/>
          <p:nvPr/>
        </p:nvSpPr>
        <p:spPr bwMode="auto">
          <a:xfrm>
            <a:off x="6755913" y="4394236"/>
            <a:ext cx="365760" cy="2762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19" name="Rectangle 37"/>
          <p:cNvSpPr>
            <a:spLocks noChangeArrowheads="1"/>
          </p:cNvSpPr>
          <p:nvPr/>
        </p:nvSpPr>
        <p:spPr bwMode="auto">
          <a:xfrm>
            <a:off x="5933908" y="4688305"/>
            <a:ext cx="755675" cy="413703"/>
          </a:xfrm>
          <a:prstGeom prst="rect">
            <a:avLst/>
          </a:prstGeom>
          <a:noFill/>
          <a:ln w="9525">
            <a:noFill/>
            <a:miter lim="800000"/>
            <a:headEnd/>
            <a:tailEnd/>
          </a:ln>
        </p:spPr>
        <p:txBody>
          <a:bodyPr wrap="square">
            <a:spAutoFit/>
          </a:bodyPr>
          <a:lstStyle/>
          <a:p>
            <a:pPr algn="ctr" defTabSz="457200" fontAlgn="base">
              <a:lnSpc>
                <a:spcPct val="87000"/>
              </a:lnSpc>
              <a:spcBef>
                <a:spcPct val="0"/>
              </a:spcBef>
              <a:spcAft>
                <a:spcPct val="0"/>
              </a:spcAft>
              <a:buClr>
                <a:srgbClr val="000000"/>
              </a:buClr>
              <a:buSzPct val="100000"/>
              <a:defRPr/>
            </a:pPr>
            <a:r>
              <a:rPr lang="en-US" sz="1200" dirty="0" smtClean="0">
                <a:solidFill>
                  <a:srgbClr val="000000"/>
                </a:solidFill>
                <a:ea typeface="Lucida Sans Unicode" pitchFamily="34" charset="0"/>
                <a:cs typeface="Lucida Sans Unicode" pitchFamily="34" charset="0"/>
              </a:rPr>
              <a:t>RFI Release</a:t>
            </a:r>
            <a:endParaRPr lang="en-US" sz="1200" dirty="0">
              <a:solidFill>
                <a:srgbClr val="000000"/>
              </a:solidFill>
              <a:ea typeface="Lucida Sans Unicode" pitchFamily="34" charset="0"/>
              <a:cs typeface="Lucida Sans Unicode" pitchFamily="34" charset="0"/>
            </a:endParaRPr>
          </a:p>
        </p:txBody>
      </p:sp>
      <p:sp>
        <p:nvSpPr>
          <p:cNvPr id="20" name="Isosceles Triangle 19"/>
          <p:cNvSpPr/>
          <p:nvPr/>
        </p:nvSpPr>
        <p:spPr bwMode="auto">
          <a:xfrm>
            <a:off x="7448841" y="4397506"/>
            <a:ext cx="365760" cy="2762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sz="1400" dirty="0">
              <a:solidFill>
                <a:srgbClr val="FFFFFF"/>
              </a:solidFill>
            </a:endParaRPr>
          </a:p>
        </p:txBody>
      </p:sp>
      <p:sp>
        <p:nvSpPr>
          <p:cNvPr id="21" name="Rectangle 40"/>
          <p:cNvSpPr>
            <a:spLocks noChangeArrowheads="1"/>
          </p:cNvSpPr>
          <p:nvPr/>
        </p:nvSpPr>
        <p:spPr bwMode="auto">
          <a:xfrm>
            <a:off x="7216310" y="4706830"/>
            <a:ext cx="890587" cy="413703"/>
          </a:xfrm>
          <a:prstGeom prst="rect">
            <a:avLst/>
          </a:prstGeom>
          <a:noFill/>
          <a:ln w="9525">
            <a:noFill/>
            <a:miter lim="800000"/>
            <a:headEnd/>
            <a:tailEnd/>
          </a:ln>
        </p:spPr>
        <p:txBody>
          <a:bodyPr>
            <a:spAutoFit/>
          </a:bodyPr>
          <a:lstStyle/>
          <a:p>
            <a:pPr algn="ctr" defTabSz="457200" fontAlgn="base">
              <a:lnSpc>
                <a:spcPct val="87000"/>
              </a:lnSpc>
              <a:spcBef>
                <a:spcPct val="0"/>
              </a:spcBef>
              <a:spcAft>
                <a:spcPct val="0"/>
              </a:spcAft>
              <a:buClr>
                <a:srgbClr val="000000"/>
              </a:buClr>
              <a:buSzPct val="100000"/>
              <a:defRPr/>
            </a:pPr>
            <a:r>
              <a:rPr lang="en-US" sz="1200" dirty="0">
                <a:solidFill>
                  <a:srgbClr val="000000"/>
                </a:solidFill>
                <a:ea typeface="Lucida Sans Unicode" pitchFamily="34" charset="0"/>
                <a:cs typeface="Lucida Sans Unicode" pitchFamily="34" charset="0"/>
              </a:rPr>
              <a:t>RFP Release</a:t>
            </a:r>
          </a:p>
        </p:txBody>
      </p:sp>
      <p:sp>
        <p:nvSpPr>
          <p:cNvPr id="22" name="Rectangle 41"/>
          <p:cNvSpPr>
            <a:spLocks noChangeArrowheads="1"/>
          </p:cNvSpPr>
          <p:nvPr/>
        </p:nvSpPr>
        <p:spPr bwMode="auto">
          <a:xfrm>
            <a:off x="7906259" y="4670462"/>
            <a:ext cx="889000" cy="413703"/>
          </a:xfrm>
          <a:prstGeom prst="rect">
            <a:avLst/>
          </a:prstGeom>
          <a:noFill/>
          <a:ln w="9525">
            <a:noFill/>
            <a:miter lim="800000"/>
            <a:headEnd/>
            <a:tailEnd/>
          </a:ln>
        </p:spPr>
        <p:txBody>
          <a:bodyPr>
            <a:spAutoFit/>
          </a:bodyPr>
          <a:lstStyle/>
          <a:p>
            <a:pPr algn="ctr" defTabSz="457200" fontAlgn="base">
              <a:lnSpc>
                <a:spcPct val="87000"/>
              </a:lnSpc>
              <a:spcBef>
                <a:spcPct val="0"/>
              </a:spcBef>
              <a:spcAft>
                <a:spcPct val="0"/>
              </a:spcAft>
              <a:buClr>
                <a:srgbClr val="000000"/>
              </a:buClr>
              <a:buSzPct val="100000"/>
              <a:defRPr/>
            </a:pPr>
            <a:r>
              <a:rPr lang="en-US" sz="1200" dirty="0">
                <a:solidFill>
                  <a:srgbClr val="000000"/>
                </a:solidFill>
                <a:ea typeface="Lucida Sans Unicode" pitchFamily="34" charset="0"/>
                <a:cs typeface="Lucida Sans Unicode" pitchFamily="34" charset="0"/>
              </a:rPr>
              <a:t>Contract</a:t>
            </a:r>
          </a:p>
          <a:p>
            <a:pPr algn="ctr" defTabSz="457200" fontAlgn="base">
              <a:lnSpc>
                <a:spcPct val="87000"/>
              </a:lnSpc>
              <a:spcBef>
                <a:spcPct val="0"/>
              </a:spcBef>
              <a:spcAft>
                <a:spcPct val="0"/>
              </a:spcAft>
              <a:buClr>
                <a:srgbClr val="000000"/>
              </a:buClr>
              <a:buSzPct val="100000"/>
              <a:defRPr/>
            </a:pPr>
            <a:r>
              <a:rPr lang="en-US" sz="1200" dirty="0">
                <a:solidFill>
                  <a:srgbClr val="000000"/>
                </a:solidFill>
                <a:ea typeface="Lucida Sans Unicode" pitchFamily="34" charset="0"/>
                <a:cs typeface="Lucida Sans Unicode" pitchFamily="34" charset="0"/>
              </a:rPr>
              <a:t>Award</a:t>
            </a:r>
          </a:p>
        </p:txBody>
      </p:sp>
      <p:sp>
        <p:nvSpPr>
          <p:cNvPr id="23" name="Isosceles Triangle 22"/>
          <p:cNvSpPr/>
          <p:nvPr/>
        </p:nvSpPr>
        <p:spPr>
          <a:xfrm>
            <a:off x="6100915" y="4396761"/>
            <a:ext cx="365760" cy="276225"/>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24" name="Rectangle 43"/>
          <p:cNvSpPr>
            <a:spLocks noChangeArrowheads="1"/>
          </p:cNvSpPr>
          <p:nvPr/>
        </p:nvSpPr>
        <p:spPr bwMode="auto">
          <a:xfrm>
            <a:off x="6516126" y="4679436"/>
            <a:ext cx="890587" cy="413703"/>
          </a:xfrm>
          <a:prstGeom prst="rect">
            <a:avLst/>
          </a:prstGeom>
          <a:noFill/>
          <a:ln w="9525">
            <a:noFill/>
            <a:miter lim="800000"/>
            <a:headEnd/>
            <a:tailEnd/>
          </a:ln>
        </p:spPr>
        <p:txBody>
          <a:bodyPr>
            <a:spAutoFit/>
          </a:bodyPr>
          <a:lstStyle/>
          <a:p>
            <a:pPr algn="ctr" defTabSz="457200" fontAlgn="base">
              <a:lnSpc>
                <a:spcPct val="87000"/>
              </a:lnSpc>
              <a:spcBef>
                <a:spcPct val="0"/>
              </a:spcBef>
              <a:spcAft>
                <a:spcPct val="0"/>
              </a:spcAft>
              <a:buClr>
                <a:srgbClr val="000000"/>
              </a:buClr>
              <a:buSzPct val="100000"/>
              <a:defRPr/>
            </a:pPr>
            <a:r>
              <a:rPr lang="en-US" sz="1200" dirty="0" smtClean="0">
                <a:solidFill>
                  <a:srgbClr val="000000"/>
                </a:solidFill>
                <a:ea typeface="Lucida Sans Unicode" pitchFamily="34" charset="0"/>
                <a:cs typeface="Lucida Sans Unicode" pitchFamily="34" charset="0"/>
              </a:rPr>
              <a:t>Industry</a:t>
            </a:r>
          </a:p>
          <a:p>
            <a:pPr algn="ctr" defTabSz="457200" fontAlgn="base">
              <a:lnSpc>
                <a:spcPct val="87000"/>
              </a:lnSpc>
              <a:spcBef>
                <a:spcPct val="0"/>
              </a:spcBef>
              <a:spcAft>
                <a:spcPct val="0"/>
              </a:spcAft>
              <a:buClr>
                <a:srgbClr val="000000"/>
              </a:buClr>
              <a:buSzPct val="100000"/>
              <a:defRPr/>
            </a:pPr>
            <a:r>
              <a:rPr lang="en-US" sz="1200" dirty="0" smtClean="0">
                <a:solidFill>
                  <a:srgbClr val="000000"/>
                </a:solidFill>
                <a:ea typeface="Lucida Sans Unicode" pitchFamily="34" charset="0"/>
                <a:cs typeface="Lucida Sans Unicode" pitchFamily="34" charset="0"/>
              </a:rPr>
              <a:t>Day</a:t>
            </a:r>
            <a:endParaRPr lang="en-US" sz="1200" dirty="0">
              <a:solidFill>
                <a:srgbClr val="000000"/>
              </a:solidFill>
              <a:ea typeface="Lucida Sans Unicode" pitchFamily="34" charset="0"/>
              <a:cs typeface="Lucida Sans Unicode" pitchFamily="34" charset="0"/>
            </a:endParaRPr>
          </a:p>
        </p:txBody>
      </p:sp>
      <p:sp>
        <p:nvSpPr>
          <p:cNvPr id="25" name="TextBox 24"/>
          <p:cNvSpPr txBox="1"/>
          <p:nvPr/>
        </p:nvSpPr>
        <p:spPr>
          <a:xfrm>
            <a:off x="5929301" y="3929291"/>
            <a:ext cx="797241" cy="461665"/>
          </a:xfrm>
          <a:prstGeom prst="rect">
            <a:avLst/>
          </a:prstGeom>
          <a:noFill/>
        </p:spPr>
        <p:txBody>
          <a:bodyPr wrap="square" rtlCol="0">
            <a:spAutoFit/>
          </a:bodyPr>
          <a:lstStyle/>
          <a:p>
            <a:pPr algn="ctr" fontAlgn="base">
              <a:spcBef>
                <a:spcPct val="0"/>
              </a:spcBef>
              <a:spcAft>
                <a:spcPct val="0"/>
              </a:spcAft>
            </a:pPr>
            <a:r>
              <a:rPr lang="en-US" sz="1200" dirty="0" smtClean="0">
                <a:ea typeface="Lucida Sans Unicode" pitchFamily="34" charset="0"/>
                <a:cs typeface="Lucida Sans Unicode" pitchFamily="34" charset="0"/>
              </a:rPr>
              <a:t>1</a:t>
            </a:r>
            <a:r>
              <a:rPr lang="en-US" sz="1200" baseline="30000" dirty="0" smtClean="0">
                <a:ea typeface="Lucida Sans Unicode" pitchFamily="34" charset="0"/>
                <a:cs typeface="Lucida Sans Unicode" pitchFamily="34" charset="0"/>
              </a:rPr>
              <a:t>st</a:t>
            </a:r>
            <a:r>
              <a:rPr lang="en-US" sz="1200" dirty="0">
                <a:ea typeface="Lucida Sans Unicode" pitchFamily="34" charset="0"/>
                <a:cs typeface="Lucida Sans Unicode" pitchFamily="34" charset="0"/>
              </a:rPr>
              <a:t> </a:t>
            </a:r>
            <a:r>
              <a:rPr lang="en-US" sz="1200" dirty="0" err="1" smtClean="0">
                <a:ea typeface="Lucida Sans Unicode" pitchFamily="34" charset="0"/>
                <a:cs typeface="Lucida Sans Unicode" pitchFamily="34" charset="0"/>
              </a:rPr>
              <a:t>Qtr</a:t>
            </a:r>
            <a:r>
              <a:rPr lang="en-US" sz="1200" dirty="0" smtClean="0">
                <a:ea typeface="Lucida Sans Unicode" pitchFamily="34" charset="0"/>
                <a:cs typeface="Lucida Sans Unicode" pitchFamily="34" charset="0"/>
              </a:rPr>
              <a:t> FY17</a:t>
            </a:r>
          </a:p>
        </p:txBody>
      </p:sp>
      <p:sp>
        <p:nvSpPr>
          <p:cNvPr id="26" name="TextBox 25"/>
          <p:cNvSpPr txBox="1"/>
          <p:nvPr/>
        </p:nvSpPr>
        <p:spPr>
          <a:xfrm>
            <a:off x="6576991" y="3958797"/>
            <a:ext cx="783219" cy="461665"/>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ea typeface="Lucida Sans Unicode" pitchFamily="34" charset="0"/>
                <a:cs typeface="Lucida Sans Unicode" pitchFamily="34" charset="0"/>
              </a:rPr>
              <a:t>2</a:t>
            </a:r>
            <a:r>
              <a:rPr lang="en-US" sz="1200" baseline="30000" dirty="0" smtClean="0">
                <a:solidFill>
                  <a:srgbClr val="000000"/>
                </a:solidFill>
                <a:ea typeface="Lucida Sans Unicode" pitchFamily="34" charset="0"/>
                <a:cs typeface="Lucida Sans Unicode" pitchFamily="34" charset="0"/>
              </a:rPr>
              <a:t>nd</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p>
        </p:txBody>
      </p:sp>
      <p:sp>
        <p:nvSpPr>
          <p:cNvPr id="27" name="TextBox 26"/>
          <p:cNvSpPr txBox="1"/>
          <p:nvPr/>
        </p:nvSpPr>
        <p:spPr>
          <a:xfrm>
            <a:off x="7249837" y="3947188"/>
            <a:ext cx="763768" cy="461665"/>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ea typeface="Lucida Sans Unicode" pitchFamily="34" charset="0"/>
                <a:cs typeface="Lucida Sans Unicode" pitchFamily="34" charset="0"/>
              </a:rPr>
              <a:t>4</a:t>
            </a:r>
            <a:r>
              <a:rPr lang="en-US" sz="1200" baseline="30000" dirty="0" smtClean="0">
                <a:solidFill>
                  <a:srgbClr val="000000"/>
                </a:solidFill>
                <a:ea typeface="Lucida Sans Unicode" pitchFamily="34" charset="0"/>
                <a:cs typeface="Lucida Sans Unicode" pitchFamily="34" charset="0"/>
              </a:rPr>
              <a:t>th</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FY17</a:t>
            </a:r>
          </a:p>
        </p:txBody>
      </p:sp>
      <p:sp>
        <p:nvSpPr>
          <p:cNvPr id="28" name="TextBox 27"/>
          <p:cNvSpPr txBox="1"/>
          <p:nvPr/>
        </p:nvSpPr>
        <p:spPr>
          <a:xfrm>
            <a:off x="7926689" y="3939108"/>
            <a:ext cx="914400" cy="461665"/>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ea typeface="Lucida Sans Unicode" pitchFamily="34" charset="0"/>
                <a:cs typeface="Lucida Sans Unicode" pitchFamily="34" charset="0"/>
              </a:rPr>
              <a:t>2</a:t>
            </a:r>
            <a:r>
              <a:rPr lang="en-US" sz="1200" baseline="30000" dirty="0" smtClean="0">
                <a:solidFill>
                  <a:srgbClr val="000000"/>
                </a:solidFill>
                <a:ea typeface="Lucida Sans Unicode" pitchFamily="34" charset="0"/>
                <a:cs typeface="Lucida Sans Unicode" pitchFamily="34" charset="0"/>
              </a:rPr>
              <a:t>nd</a:t>
            </a:r>
            <a:r>
              <a:rPr lang="en-US" sz="1200" dirty="0" smtClean="0">
                <a:solidFill>
                  <a:srgbClr val="000000"/>
                </a:solidFill>
                <a:ea typeface="Lucida Sans Unicode" pitchFamily="34" charset="0"/>
                <a:cs typeface="Lucida Sans Unicode" pitchFamily="34" charset="0"/>
              </a:rPr>
              <a:t> </a:t>
            </a:r>
            <a:r>
              <a:rPr lang="en-US" sz="1200" dirty="0" err="1" smtClean="0">
                <a:solidFill>
                  <a:srgbClr val="000000"/>
                </a:solidFill>
                <a:ea typeface="Lucida Sans Unicode" pitchFamily="34" charset="0"/>
                <a:cs typeface="Lucida Sans Unicode" pitchFamily="34" charset="0"/>
              </a:rPr>
              <a:t>Qtr</a:t>
            </a:r>
            <a:r>
              <a:rPr lang="en-US" sz="1200" dirty="0" smtClean="0">
                <a:solidFill>
                  <a:srgbClr val="000000"/>
                </a:solidFill>
                <a:ea typeface="Lucida Sans Unicode" pitchFamily="34" charset="0"/>
                <a:cs typeface="Lucida Sans Unicode" pitchFamily="34" charset="0"/>
              </a:rPr>
              <a:t> FY18</a:t>
            </a:r>
          </a:p>
        </p:txBody>
      </p:sp>
      <p:sp>
        <p:nvSpPr>
          <p:cNvPr id="29" name="Text Placeholder 4"/>
          <p:cNvSpPr txBox="1">
            <a:spLocks/>
          </p:cNvSpPr>
          <p:nvPr/>
        </p:nvSpPr>
        <p:spPr>
          <a:xfrm>
            <a:off x="385047" y="5436985"/>
            <a:ext cx="2683291" cy="254476"/>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000000"/>
                </a:solidFill>
                <a:ea typeface="Lucida Sans Unicode" pitchFamily="34" charset="0"/>
                <a:cs typeface="Lucida Sans Unicode" pitchFamily="34" charset="0"/>
              </a:rPr>
              <a:t>Organization:</a:t>
            </a:r>
            <a:r>
              <a:rPr lang="en-US" sz="1200" dirty="0" smtClean="0">
                <a:solidFill>
                  <a:srgbClr val="000000"/>
                </a:solidFill>
                <a:ea typeface="Lucida Sans Unicode" pitchFamily="34" charset="0"/>
                <a:cs typeface="Lucida Sans Unicode" pitchFamily="34" charset="0"/>
              </a:rPr>
              <a:t> PM TRADE</a:t>
            </a:r>
            <a:endParaRPr lang="en-US" sz="1200" dirty="0"/>
          </a:p>
        </p:txBody>
      </p:sp>
      <p:sp>
        <p:nvSpPr>
          <p:cNvPr id="30" name="Text Placeholder 8"/>
          <p:cNvSpPr txBox="1">
            <a:spLocks/>
          </p:cNvSpPr>
          <p:nvPr/>
        </p:nvSpPr>
        <p:spPr>
          <a:xfrm>
            <a:off x="385046" y="5677786"/>
            <a:ext cx="2676204" cy="239607"/>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000000"/>
                </a:solidFill>
                <a:ea typeface="Lucida Sans Unicode" pitchFamily="34" charset="0"/>
                <a:cs typeface="Lucida Sans Unicode" pitchFamily="34" charset="0"/>
              </a:rPr>
              <a:t>Phone: </a:t>
            </a:r>
            <a:r>
              <a:rPr lang="en-US" sz="1200" dirty="0" smtClean="0">
                <a:solidFill>
                  <a:srgbClr val="000000"/>
                </a:solidFill>
                <a:ea typeface="Lucida Sans Unicode" pitchFamily="34" charset="0"/>
                <a:cs typeface="Lucida Sans Unicode" pitchFamily="34" charset="0"/>
              </a:rPr>
              <a:t>(407) 384-5201</a:t>
            </a:r>
          </a:p>
          <a:p>
            <a:endParaRPr lang="en-US" sz="1400" dirty="0"/>
          </a:p>
        </p:txBody>
      </p:sp>
      <p:sp>
        <p:nvSpPr>
          <p:cNvPr id="31" name="Text Placeholder 9"/>
          <p:cNvSpPr txBox="1">
            <a:spLocks/>
          </p:cNvSpPr>
          <p:nvPr/>
        </p:nvSpPr>
        <p:spPr>
          <a:xfrm>
            <a:off x="386777" y="5899165"/>
            <a:ext cx="2814915" cy="4572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000000"/>
                </a:solidFill>
                <a:ea typeface="Lucida Sans Unicode" pitchFamily="34" charset="0"/>
                <a:cs typeface="Arial" panose="020B0604020202020204" pitchFamily="34" charset="0"/>
              </a:rPr>
              <a:t>Email: </a:t>
            </a:r>
            <a:r>
              <a:rPr lang="en-US" sz="1200" dirty="0" smtClean="0">
                <a:solidFill>
                  <a:srgbClr val="000000"/>
                </a:solidFill>
                <a:ea typeface="Lucida Sans Unicode" pitchFamily="34" charset="0"/>
                <a:cs typeface="Arial" panose="020B0604020202020204" pitchFamily="34" charset="0"/>
              </a:rPr>
              <a:t>usarmy.orlando.peo-stri.list.pm-training-devices@mail.mil</a:t>
            </a:r>
          </a:p>
          <a:p>
            <a:endParaRPr lang="en-US" sz="1400" dirty="0"/>
          </a:p>
        </p:txBody>
      </p:sp>
      <p:sp>
        <p:nvSpPr>
          <p:cNvPr id="32" name="TextBox 31"/>
          <p:cNvSpPr txBox="1"/>
          <p:nvPr/>
        </p:nvSpPr>
        <p:spPr>
          <a:xfrm>
            <a:off x="3172795" y="5447047"/>
            <a:ext cx="2438400" cy="677108"/>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srgbClr val="000000"/>
                </a:solidFill>
                <a:ea typeface="Lucida Sans Unicode" pitchFamily="34" charset="0"/>
                <a:cs typeface="Lucida Sans Unicode" pitchFamily="34" charset="0"/>
              </a:rPr>
              <a:t>Estimated </a:t>
            </a:r>
            <a:r>
              <a:rPr lang="en-US" sz="1200" dirty="0" smtClean="0">
                <a:solidFill>
                  <a:srgbClr val="000000"/>
                </a:solidFill>
                <a:ea typeface="Lucida Sans Unicode" pitchFamily="34" charset="0"/>
                <a:cs typeface="Lucida Sans Unicode" pitchFamily="34" charset="0"/>
              </a:rPr>
              <a:t>$49M OPA</a:t>
            </a:r>
          </a:p>
          <a:p>
            <a:pPr marL="171450" indent="-171450">
              <a:buFont typeface="Arial" panose="020B0604020202020204" pitchFamily="34" charset="0"/>
              <a:buChar char="•"/>
            </a:pPr>
            <a:r>
              <a:rPr lang="en-US" sz="1200" dirty="0">
                <a:solidFill>
                  <a:srgbClr val="000000"/>
                </a:solidFill>
                <a:ea typeface="Lucida Sans Unicode" pitchFamily="34" charset="0"/>
                <a:cs typeface="Lucida Sans Unicode" pitchFamily="34" charset="0"/>
              </a:rPr>
              <a:t>Estimated $</a:t>
            </a:r>
            <a:r>
              <a:rPr lang="en-US" sz="1200" dirty="0" smtClean="0">
                <a:solidFill>
                  <a:srgbClr val="000000"/>
                </a:solidFill>
                <a:ea typeface="Lucida Sans Unicode" pitchFamily="34" charset="0"/>
                <a:cs typeface="Lucida Sans Unicode" pitchFamily="34" charset="0"/>
              </a:rPr>
              <a:t>40M RDTE</a:t>
            </a:r>
            <a:endParaRPr lang="en-US" sz="1200" dirty="0">
              <a:solidFill>
                <a:srgbClr val="000000"/>
              </a:solidFill>
              <a:ea typeface="Lucida Sans Unicode" pitchFamily="34" charset="0"/>
              <a:cs typeface="Lucida Sans Unicode" pitchFamily="34" charset="0"/>
            </a:endParaRPr>
          </a:p>
          <a:p>
            <a:pPr marL="91440" indent="-91440">
              <a:buFont typeface="Arial" panose="020B0604020202020204" pitchFamily="34" charset="0"/>
              <a:buChar char="•"/>
            </a:pPr>
            <a:endParaRPr lang="en-US" sz="1400" dirty="0"/>
          </a:p>
        </p:txBody>
      </p:sp>
      <p:sp>
        <p:nvSpPr>
          <p:cNvPr id="33" name="TextBox 32"/>
          <p:cNvSpPr txBox="1"/>
          <p:nvPr/>
        </p:nvSpPr>
        <p:spPr>
          <a:xfrm>
            <a:off x="5997152" y="5624645"/>
            <a:ext cx="2583712"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Current I-MILES OEMs </a:t>
            </a:r>
          </a:p>
        </p:txBody>
      </p:sp>
      <p:sp>
        <p:nvSpPr>
          <p:cNvPr id="34" name="TextBox 33"/>
          <p:cNvSpPr txBox="1"/>
          <p:nvPr/>
        </p:nvSpPr>
        <p:spPr>
          <a:xfrm>
            <a:off x="3184252" y="4209868"/>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1 </a:t>
            </a:r>
            <a:r>
              <a:rPr lang="en-US" sz="1200" dirty="0">
                <a:latin typeface="Arial" pitchFamily="34" charset="0"/>
              </a:rPr>
              <a:t>year base &amp; 4</a:t>
            </a:r>
            <a:r>
              <a:rPr lang="en-US" sz="1200" dirty="0" smtClean="0">
                <a:latin typeface="Arial" pitchFamily="34" charset="0"/>
              </a:rPr>
              <a:t> </a:t>
            </a:r>
            <a:r>
              <a:rPr lang="en-US" sz="1200" dirty="0">
                <a:latin typeface="Arial" pitchFamily="34" charset="0"/>
              </a:rPr>
              <a:t>option years</a:t>
            </a:r>
          </a:p>
        </p:txBody>
      </p:sp>
      <p:sp>
        <p:nvSpPr>
          <p:cNvPr id="6" name="Rectangle 5"/>
          <p:cNvSpPr/>
          <p:nvPr/>
        </p:nvSpPr>
        <p:spPr>
          <a:xfrm>
            <a:off x="745913" y="1531517"/>
            <a:ext cx="8171845" cy="2149306"/>
          </a:xfrm>
          <a:prstGeom prst="rect">
            <a:avLst/>
          </a:prstGeom>
        </p:spPr>
        <p:txBody>
          <a:bodyPr wrap="square">
            <a:spAutoFit/>
          </a:bodyPr>
          <a:lstStyle/>
          <a:p>
            <a:pPr eaLnBrk="0" fontAlgn="base" hangingPunct="0">
              <a:spcBef>
                <a:spcPct val="0"/>
              </a:spcBef>
              <a:spcAft>
                <a:spcPct val="0"/>
              </a:spcAft>
            </a:pPr>
            <a:r>
              <a:rPr lang="en-US" altLang="en-US" sz="1300" dirty="0">
                <a:sym typeface="Arial" panose="020B0604020202020204" pitchFamily="34" charset="0"/>
              </a:rPr>
              <a:t>I-MILES is a critical component to “live” force-on-force training capability that impacts the overall training effectiveness for units to operate in a training environment.  Ensuring the systems remain available, operational and concurrent with evolving technology for the next 30 years is essential. </a:t>
            </a:r>
          </a:p>
          <a:p>
            <a:pPr eaLnBrk="0" fontAlgn="base" hangingPunct="0">
              <a:lnSpc>
                <a:spcPts val="1000"/>
              </a:lnSpc>
              <a:spcBef>
                <a:spcPct val="0"/>
              </a:spcBef>
              <a:spcAft>
                <a:spcPct val="0"/>
              </a:spcAft>
            </a:pPr>
            <a:endParaRPr lang="en-US" altLang="en-US" sz="1300" dirty="0">
              <a:sym typeface="Arial" panose="020B0604020202020204" pitchFamily="34" charset="0"/>
            </a:endParaRPr>
          </a:p>
          <a:p>
            <a:pPr eaLnBrk="0" fontAlgn="base" hangingPunct="0">
              <a:spcBef>
                <a:spcPct val="0"/>
              </a:spcBef>
              <a:spcAft>
                <a:spcPct val="0"/>
              </a:spcAft>
            </a:pPr>
            <a:r>
              <a:rPr lang="en-US" altLang="en-US" sz="1300" dirty="0">
                <a:sym typeface="Arial" panose="020B0604020202020204" pitchFamily="34" charset="0"/>
              </a:rPr>
              <a:t>The I-MILES Relevancy Contract is an effort to address I-MILES relevancy as the (1) systems approach end of useful life (beyond economically repairable), (2) weapon systems and technologies continue to evolve, and (3) Army - Tactical Engagement Simulation System (A-TESS) capabilities document approval is delayed.</a:t>
            </a:r>
          </a:p>
          <a:p>
            <a:pPr eaLnBrk="0" fontAlgn="base" hangingPunct="0">
              <a:lnSpc>
                <a:spcPts val="1000"/>
              </a:lnSpc>
              <a:spcBef>
                <a:spcPct val="0"/>
              </a:spcBef>
              <a:spcAft>
                <a:spcPct val="0"/>
              </a:spcAft>
            </a:pPr>
            <a:endParaRPr lang="en-US" altLang="en-US" sz="1300" dirty="0">
              <a:sym typeface="Arial" panose="020B0604020202020204" pitchFamily="34" charset="0"/>
            </a:endParaRPr>
          </a:p>
          <a:p>
            <a:pPr eaLnBrk="0" fontAlgn="base" hangingPunct="0">
              <a:spcBef>
                <a:spcPct val="0"/>
              </a:spcBef>
              <a:spcAft>
                <a:spcPct val="0"/>
              </a:spcAft>
            </a:pPr>
            <a:r>
              <a:rPr lang="en-US" altLang="en-US" sz="1300" dirty="0">
                <a:sym typeface="Arial" panose="020B0604020202020204" pitchFamily="34" charset="0"/>
              </a:rPr>
              <a:t>The contract will address technology insertions, obsolescence issues, componentization efforts and the implementation of the Government owned software (LTEC) until A-TESS increment 3 around the FY38 timeframe.  </a:t>
            </a:r>
          </a:p>
        </p:txBody>
      </p:sp>
    </p:spTree>
    <p:extLst>
      <p:ext uri="{BB962C8B-B14F-4D97-AF65-F5344CB8AC3E}">
        <p14:creationId xmlns:p14="http://schemas.microsoft.com/office/powerpoint/2010/main" val="404514216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08113" y="1232660"/>
            <a:ext cx="8696739" cy="5344208"/>
            <a:chOff x="614098" y="1232660"/>
            <a:chExt cx="8008607" cy="5344208"/>
          </a:xfrm>
        </p:grpSpPr>
        <p:grpSp>
          <p:nvGrpSpPr>
            <p:cNvPr id="3" name="Group 2"/>
            <p:cNvGrpSpPr/>
            <p:nvPr/>
          </p:nvGrpSpPr>
          <p:grpSpPr>
            <a:xfrm>
              <a:off x="614098" y="3579860"/>
              <a:ext cx="8008607" cy="2997008"/>
              <a:chOff x="614098" y="3579860"/>
              <a:chExt cx="8008607" cy="2997008"/>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098" y="3579860"/>
                <a:ext cx="2701670" cy="151858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294" y="3579860"/>
                <a:ext cx="2701669" cy="15185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1036" y="3579860"/>
                <a:ext cx="2701669" cy="151858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98" y="5058283"/>
                <a:ext cx="2701669" cy="151858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3294" y="5058283"/>
                <a:ext cx="2701669" cy="151858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1037" y="5058283"/>
                <a:ext cx="2701667" cy="1518584"/>
              </a:xfrm>
              <a:prstGeom prst="rect">
                <a:avLst/>
              </a:prstGeom>
            </p:spPr>
          </p:pic>
        </p:grpSp>
        <p:sp>
          <p:nvSpPr>
            <p:cNvPr id="11" name="TextBox 10"/>
            <p:cNvSpPr txBox="1"/>
            <p:nvPr/>
          </p:nvSpPr>
          <p:spPr>
            <a:xfrm>
              <a:off x="908750" y="1232660"/>
              <a:ext cx="5691499" cy="338554"/>
            </a:xfrm>
            <a:prstGeom prst="rect">
              <a:avLst/>
            </a:prstGeom>
            <a:noFill/>
          </p:spPr>
          <p:txBody>
            <a:bodyPr wrap="square" rtlCol="0">
              <a:spAutoFit/>
            </a:bodyPr>
            <a:lstStyle/>
            <a:p>
              <a:r>
                <a:rPr lang="en-US" sz="1600" b="1" dirty="0" smtClean="0">
                  <a:latin typeface="Arial" pitchFamily="34" charset="0"/>
                </a:rPr>
                <a:t>Description/Summary of Program Requirements</a:t>
              </a:r>
            </a:p>
          </p:txBody>
        </p:sp>
      </p:grpSp>
      <p:sp>
        <p:nvSpPr>
          <p:cNvPr id="14" name="Text Box 32"/>
          <p:cNvSpPr txBox="1">
            <a:spLocks noChangeArrowheads="1"/>
          </p:cNvSpPr>
          <p:nvPr/>
        </p:nvSpPr>
        <p:spPr bwMode="auto">
          <a:xfrm>
            <a:off x="383657" y="3913394"/>
            <a:ext cx="2794000" cy="592470"/>
          </a:xfrm>
          <a:prstGeom prst="rect">
            <a:avLst/>
          </a:prstGeom>
          <a:noFill/>
          <a:ln w="9525">
            <a:noFill/>
            <a:miter lim="800000"/>
            <a:headEnd/>
            <a:tailEnd/>
          </a:ln>
        </p:spPr>
        <p:txBody>
          <a:bodyPr>
            <a:spAutoFit/>
          </a:bodyPr>
          <a:lstStyle/>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Acquisition </a:t>
            </a:r>
            <a:r>
              <a:rPr lang="en-US" sz="1200" dirty="0">
                <a:ea typeface="Lucida Sans Unicode" pitchFamily="34" charset="0"/>
                <a:cs typeface="Lucida Sans Unicode" pitchFamily="34" charset="0"/>
              </a:rPr>
              <a:t>Strategy: Full &amp; </a:t>
            </a:r>
            <a:r>
              <a:rPr lang="en-US" sz="1200" dirty="0" smtClean="0">
                <a:ea typeface="Lucida Sans Unicode" pitchFamily="34" charset="0"/>
                <a:cs typeface="Lucida Sans Unicode" pitchFamily="34" charset="0"/>
              </a:rPr>
              <a:t>Open</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Contract </a:t>
            </a:r>
            <a:r>
              <a:rPr lang="en-US" sz="1200" dirty="0">
                <a:ea typeface="Lucida Sans Unicode" pitchFamily="34" charset="0"/>
                <a:cs typeface="Lucida Sans Unicode" pitchFamily="34" charset="0"/>
              </a:rPr>
              <a:t>Vehicle: </a:t>
            </a:r>
            <a:r>
              <a:rPr lang="en-US" sz="1200" dirty="0" smtClean="0">
                <a:ea typeface="Lucida Sans Unicode" pitchFamily="34" charset="0"/>
                <a:cs typeface="Lucida Sans Unicode" pitchFamily="34" charset="0"/>
              </a:rPr>
              <a:t>TBD</a:t>
            </a:r>
            <a:endParaRPr lang="en-US" sz="1200" dirty="0">
              <a:ea typeface="Lucida Sans Unicode" pitchFamily="34" charset="0"/>
              <a:cs typeface="Lucida Sans Unicode" pitchFamily="34" charset="0"/>
            </a:endParaRPr>
          </a:p>
          <a:p>
            <a:pPr marL="171450" indent="-171450" defTabSz="457200" eaLnBrk="0" hangingPunct="0">
              <a:lnSpc>
                <a:spcPts val="1300"/>
              </a:lnSpc>
              <a:buFont typeface="Arial" panose="020B0604020202020204" pitchFamily="34" charset="0"/>
              <a:buChar char="•"/>
              <a:defRPr/>
            </a:pPr>
            <a:r>
              <a:rPr lang="en-US" sz="1200" dirty="0" smtClean="0">
                <a:ea typeface="Lucida Sans Unicode" pitchFamily="34" charset="0"/>
                <a:cs typeface="Lucida Sans Unicode" pitchFamily="34" charset="0"/>
              </a:rPr>
              <a:t>Contract </a:t>
            </a:r>
            <a:r>
              <a:rPr lang="en-US" sz="1200" dirty="0">
                <a:ea typeface="Lucida Sans Unicode" pitchFamily="34" charset="0"/>
                <a:cs typeface="Lucida Sans Unicode" pitchFamily="34" charset="0"/>
              </a:rPr>
              <a:t>Type: TBD</a:t>
            </a:r>
          </a:p>
        </p:txBody>
      </p:sp>
      <p:sp>
        <p:nvSpPr>
          <p:cNvPr id="15" name="TextBox 30"/>
          <p:cNvSpPr txBox="1">
            <a:spLocks noChangeArrowheads="1"/>
          </p:cNvSpPr>
          <p:nvPr/>
        </p:nvSpPr>
        <p:spPr bwMode="auto">
          <a:xfrm>
            <a:off x="628083" y="1646231"/>
            <a:ext cx="8473440" cy="1354217"/>
          </a:xfrm>
          <a:prstGeom prst="rect">
            <a:avLst/>
          </a:prstGeom>
          <a:noFill/>
          <a:ln w="9525">
            <a:noFill/>
            <a:miter lim="800000"/>
            <a:headEnd/>
            <a:tailEnd/>
          </a:ln>
        </p:spPr>
        <p:txBody>
          <a:bodyPr wrap="square">
            <a:spAutoFit/>
          </a:bodyPr>
          <a:lstStyle/>
          <a:p>
            <a:pPr fontAlgn="base">
              <a:spcBef>
                <a:spcPct val="0"/>
              </a:spcBef>
              <a:spcAft>
                <a:spcPct val="0"/>
              </a:spcAft>
            </a:pPr>
            <a:r>
              <a:rPr lang="en-US" sz="1400" dirty="0">
                <a:solidFill>
                  <a:srgbClr val="000000"/>
                </a:solidFill>
                <a:cs typeface="Arial" pitchFamily="34" charset="0"/>
              </a:rPr>
              <a:t>This program supports the </a:t>
            </a:r>
            <a:r>
              <a:rPr lang="en-US" sz="1400" dirty="0" smtClean="0">
                <a:solidFill>
                  <a:srgbClr val="000000"/>
                </a:solidFill>
                <a:cs typeface="Arial" pitchFamily="34" charset="0"/>
              </a:rPr>
              <a:t>Combat Training Centers Opposing Forces/Center of Excellence (CTC OPFOR/COE) </a:t>
            </a:r>
            <a:r>
              <a:rPr lang="en-US" sz="1400" dirty="0">
                <a:solidFill>
                  <a:srgbClr val="000000"/>
                </a:solidFill>
                <a:cs typeface="Arial" pitchFamily="34" charset="0"/>
              </a:rPr>
              <a:t>Pillar capability by providing OPFOR Surrogate Wheeled Vehicles (OSWV), technical vehicles, </a:t>
            </a:r>
            <a:r>
              <a:rPr lang="en-US" sz="1400" dirty="0" smtClean="0">
                <a:solidFill>
                  <a:srgbClr val="000000"/>
                </a:solidFill>
                <a:cs typeface="Arial" pitchFamily="34" charset="0"/>
              </a:rPr>
              <a:t>unique Visual Modifications (VISMODs), </a:t>
            </a:r>
            <a:r>
              <a:rPr lang="en-US" sz="1400" dirty="0">
                <a:solidFill>
                  <a:srgbClr val="000000"/>
                </a:solidFill>
                <a:cs typeface="Arial" pitchFamily="34" charset="0"/>
              </a:rPr>
              <a:t>and Civilian on the Battlefield Vehicles (COB-Vs).</a:t>
            </a:r>
            <a:r>
              <a:rPr lang="en-US" sz="1400" b="1" dirty="0">
                <a:solidFill>
                  <a:srgbClr val="000000"/>
                </a:solidFill>
                <a:cs typeface="Arial" pitchFamily="34" charset="0"/>
              </a:rPr>
              <a:t> </a:t>
            </a:r>
            <a:r>
              <a:rPr lang="en-US" sz="1400" dirty="0">
                <a:solidFill>
                  <a:srgbClr val="000000"/>
                </a:solidFill>
                <a:cs typeface="Arial" pitchFamily="34" charset="0"/>
              </a:rPr>
              <a:t>This capability provides for an accurate replication of OPFOR and </a:t>
            </a:r>
            <a:r>
              <a:rPr lang="en-US" sz="1400" dirty="0" smtClean="0">
                <a:solidFill>
                  <a:srgbClr val="000000"/>
                </a:solidFill>
                <a:cs typeface="Arial" pitchFamily="34" charset="0"/>
              </a:rPr>
              <a:t>COB vehicle </a:t>
            </a:r>
            <a:r>
              <a:rPr lang="en-US" sz="1400" dirty="0">
                <a:solidFill>
                  <a:srgbClr val="000000"/>
                </a:solidFill>
                <a:cs typeface="Arial" pitchFamily="34" charset="0"/>
              </a:rPr>
              <a:t>environment that rotational units must train against. </a:t>
            </a:r>
          </a:p>
          <a:p>
            <a:endParaRPr lang="en-US" sz="1200" dirty="0" smtClean="0">
              <a:solidFill>
                <a:prstClr val="black"/>
              </a:solidFill>
            </a:endParaRPr>
          </a:p>
        </p:txBody>
      </p:sp>
      <p:grpSp>
        <p:nvGrpSpPr>
          <p:cNvPr id="16" name="Group 55"/>
          <p:cNvGrpSpPr>
            <a:grpSpLocks/>
          </p:cNvGrpSpPr>
          <p:nvPr/>
        </p:nvGrpSpPr>
        <p:grpSpPr bwMode="auto">
          <a:xfrm>
            <a:off x="6991993" y="4330338"/>
            <a:ext cx="2005635" cy="743895"/>
            <a:chOff x="6934863" y="4155252"/>
            <a:chExt cx="2005634" cy="743891"/>
          </a:xfrm>
        </p:grpSpPr>
        <p:sp>
          <p:nvSpPr>
            <p:cNvPr id="17" name="Isosceles Triangle 16"/>
            <p:cNvSpPr/>
            <p:nvPr/>
          </p:nvSpPr>
          <p:spPr>
            <a:xfrm>
              <a:off x="8243516" y="4155252"/>
              <a:ext cx="428625" cy="27622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18" name="Isosceles Triangle 17"/>
            <p:cNvSpPr/>
            <p:nvPr/>
          </p:nvSpPr>
          <p:spPr>
            <a:xfrm>
              <a:off x="6934863" y="4155253"/>
              <a:ext cx="428625" cy="276223"/>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19" name="Isosceles Triangle 18"/>
            <p:cNvSpPr/>
            <p:nvPr/>
          </p:nvSpPr>
          <p:spPr>
            <a:xfrm>
              <a:off x="7570968" y="4155252"/>
              <a:ext cx="428625" cy="27622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21" name="Rectangle 40"/>
            <p:cNvSpPr>
              <a:spLocks noChangeArrowheads="1"/>
            </p:cNvSpPr>
            <p:nvPr/>
          </p:nvSpPr>
          <p:spPr bwMode="auto">
            <a:xfrm>
              <a:off x="7257126" y="4524490"/>
              <a:ext cx="890587" cy="239616"/>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100" dirty="0" smtClean="0">
                  <a:solidFill>
                    <a:srgbClr val="000000"/>
                  </a:solidFill>
                  <a:ea typeface="Lucida Sans Unicode" pitchFamily="34" charset="0"/>
                  <a:cs typeface="Lucida Sans Unicode" pitchFamily="34" charset="0"/>
                </a:rPr>
                <a:t> </a:t>
              </a:r>
              <a:endParaRPr lang="en-US" sz="1100" dirty="0">
                <a:solidFill>
                  <a:srgbClr val="000000"/>
                </a:solidFill>
                <a:ea typeface="Lucida Sans Unicode" pitchFamily="34" charset="0"/>
                <a:cs typeface="Lucida Sans Unicode" pitchFamily="34" charset="0"/>
              </a:endParaRPr>
            </a:p>
          </p:txBody>
        </p:sp>
        <p:sp>
          <p:nvSpPr>
            <p:cNvPr id="22" name="Rectangle 41"/>
            <p:cNvSpPr>
              <a:spLocks noChangeArrowheads="1"/>
            </p:cNvSpPr>
            <p:nvPr/>
          </p:nvSpPr>
          <p:spPr bwMode="auto">
            <a:xfrm>
              <a:off x="8051497" y="4513382"/>
              <a:ext cx="889000" cy="385761"/>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100" dirty="0">
                  <a:solidFill>
                    <a:srgbClr val="000000"/>
                  </a:solidFill>
                  <a:ea typeface="Lucida Sans Unicode" pitchFamily="34" charset="0"/>
                  <a:cs typeface="Lucida Sans Unicode" pitchFamily="34" charset="0"/>
                </a:rPr>
                <a:t>Contract</a:t>
              </a:r>
            </a:p>
            <a:p>
              <a:pPr algn="ctr" defTabSz="457200">
                <a:lnSpc>
                  <a:spcPct val="87000"/>
                </a:lnSpc>
                <a:buClr>
                  <a:srgbClr val="000000"/>
                </a:buClr>
                <a:buSzPct val="100000"/>
                <a:defRPr/>
              </a:pPr>
              <a:r>
                <a:rPr lang="en-US" sz="1100" dirty="0">
                  <a:solidFill>
                    <a:srgbClr val="000000"/>
                  </a:solidFill>
                  <a:ea typeface="Lucida Sans Unicode" pitchFamily="34" charset="0"/>
                  <a:cs typeface="Lucida Sans Unicode" pitchFamily="34" charset="0"/>
                </a:rPr>
                <a:t>Award</a:t>
              </a:r>
            </a:p>
          </p:txBody>
        </p:sp>
      </p:grpSp>
      <p:sp>
        <p:nvSpPr>
          <p:cNvPr id="23" name="Isosceles Triangle 22"/>
          <p:cNvSpPr/>
          <p:nvPr/>
        </p:nvSpPr>
        <p:spPr>
          <a:xfrm>
            <a:off x="6379994" y="4330341"/>
            <a:ext cx="428625" cy="27622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a:defRPr/>
            </a:pPr>
            <a:endParaRPr lang="en-US" dirty="0">
              <a:solidFill>
                <a:srgbClr val="FFFFFF"/>
              </a:solidFill>
            </a:endParaRPr>
          </a:p>
        </p:txBody>
      </p:sp>
      <p:sp>
        <p:nvSpPr>
          <p:cNvPr id="24" name="Rectangle 43"/>
          <p:cNvSpPr>
            <a:spLocks noChangeArrowheads="1"/>
          </p:cNvSpPr>
          <p:nvPr/>
        </p:nvSpPr>
        <p:spPr bwMode="auto">
          <a:xfrm>
            <a:off x="6126028" y="4663899"/>
            <a:ext cx="890587" cy="386901"/>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100" dirty="0" smtClean="0">
                <a:solidFill>
                  <a:srgbClr val="000000"/>
                </a:solidFill>
                <a:ea typeface="Lucida Sans Unicode" pitchFamily="34" charset="0"/>
                <a:cs typeface="Lucida Sans Unicode" pitchFamily="34" charset="0"/>
              </a:rPr>
              <a:t>RFI Release</a:t>
            </a:r>
            <a:endParaRPr lang="en-US" sz="1100" dirty="0">
              <a:solidFill>
                <a:srgbClr val="000000"/>
              </a:solidFill>
              <a:ea typeface="Lucida Sans Unicode" pitchFamily="34" charset="0"/>
              <a:cs typeface="Lucida Sans Unicode" pitchFamily="34" charset="0"/>
            </a:endParaRPr>
          </a:p>
        </p:txBody>
      </p:sp>
      <p:sp>
        <p:nvSpPr>
          <p:cNvPr id="25" name="Rectangle 43"/>
          <p:cNvSpPr>
            <a:spLocks noChangeArrowheads="1"/>
          </p:cNvSpPr>
          <p:nvPr/>
        </p:nvSpPr>
        <p:spPr bwMode="auto">
          <a:xfrm>
            <a:off x="6776784" y="4665628"/>
            <a:ext cx="890587" cy="386901"/>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100" dirty="0" smtClean="0">
                <a:solidFill>
                  <a:srgbClr val="000000"/>
                </a:solidFill>
                <a:ea typeface="Lucida Sans Unicode" pitchFamily="34" charset="0"/>
                <a:cs typeface="Lucida Sans Unicode" pitchFamily="34" charset="0"/>
              </a:rPr>
              <a:t>SSN Release</a:t>
            </a:r>
            <a:endParaRPr lang="en-US" sz="1100" dirty="0">
              <a:solidFill>
                <a:srgbClr val="000000"/>
              </a:solidFill>
              <a:ea typeface="Lucida Sans Unicode" pitchFamily="34" charset="0"/>
              <a:cs typeface="Lucida Sans Unicode" pitchFamily="34" charset="0"/>
            </a:endParaRPr>
          </a:p>
        </p:txBody>
      </p:sp>
      <p:sp>
        <p:nvSpPr>
          <p:cNvPr id="26" name="Rectangle 43"/>
          <p:cNvSpPr>
            <a:spLocks noChangeArrowheads="1"/>
          </p:cNvSpPr>
          <p:nvPr/>
        </p:nvSpPr>
        <p:spPr bwMode="auto">
          <a:xfrm>
            <a:off x="7406430" y="4681580"/>
            <a:ext cx="890587" cy="386901"/>
          </a:xfrm>
          <a:prstGeom prst="rect">
            <a:avLst/>
          </a:prstGeom>
          <a:noFill/>
          <a:ln w="9525">
            <a:noFill/>
            <a:miter lim="800000"/>
            <a:headEnd/>
            <a:tailEnd/>
          </a:ln>
        </p:spPr>
        <p:txBody>
          <a:bodyPr>
            <a:spAutoFit/>
          </a:bodyPr>
          <a:lstStyle/>
          <a:p>
            <a:pPr algn="ctr" defTabSz="457200">
              <a:lnSpc>
                <a:spcPct val="87000"/>
              </a:lnSpc>
              <a:buClr>
                <a:srgbClr val="000000"/>
              </a:buClr>
              <a:buSzPct val="100000"/>
              <a:defRPr/>
            </a:pPr>
            <a:r>
              <a:rPr lang="en-US" sz="1100" dirty="0" smtClean="0">
                <a:solidFill>
                  <a:srgbClr val="000000"/>
                </a:solidFill>
                <a:ea typeface="Lucida Sans Unicode" pitchFamily="34" charset="0"/>
                <a:cs typeface="Lucida Sans Unicode" pitchFamily="34" charset="0"/>
              </a:rPr>
              <a:t>RFP Release</a:t>
            </a:r>
            <a:endParaRPr lang="en-US" sz="1100" dirty="0">
              <a:solidFill>
                <a:srgbClr val="000000"/>
              </a:solidFill>
              <a:ea typeface="Lucida Sans Unicode" pitchFamily="34" charset="0"/>
              <a:cs typeface="Lucida Sans Unicode" pitchFamily="34" charset="0"/>
            </a:endParaRPr>
          </a:p>
        </p:txBody>
      </p:sp>
      <p:sp>
        <p:nvSpPr>
          <p:cNvPr id="27" name="Text Box 35"/>
          <p:cNvSpPr txBox="1">
            <a:spLocks noChangeArrowheads="1"/>
          </p:cNvSpPr>
          <p:nvPr/>
        </p:nvSpPr>
        <p:spPr bwMode="auto">
          <a:xfrm>
            <a:off x="361533" y="5355926"/>
            <a:ext cx="2887140" cy="1431161"/>
          </a:xfrm>
          <a:prstGeom prst="rect">
            <a:avLst/>
          </a:prstGeom>
          <a:noFill/>
          <a:ln w="9525">
            <a:noFill/>
            <a:miter lim="800000"/>
            <a:headEnd/>
            <a:tailEnd/>
          </a:ln>
        </p:spPr>
        <p:txBody>
          <a:bodyPr wrap="square">
            <a:spAutoFit/>
          </a:bodyPr>
          <a:lstStyle/>
          <a:p>
            <a:pPr defTabSz="457200" eaLnBrk="0" hangingPunct="0">
              <a:spcAft>
                <a:spcPts val="600"/>
              </a:spcAft>
              <a:defRPr/>
            </a:pPr>
            <a:r>
              <a:rPr lang="en-US" sz="1200" b="1" dirty="0">
                <a:solidFill>
                  <a:srgbClr val="000000"/>
                </a:solidFill>
                <a:ea typeface="Lucida Sans Unicode" pitchFamily="34" charset="0"/>
                <a:cs typeface="Lucida Sans Unicode" pitchFamily="34" charset="0"/>
              </a:rPr>
              <a:t>Organization: </a:t>
            </a:r>
            <a:r>
              <a:rPr lang="en-US" sz="1200" dirty="0">
                <a:solidFill>
                  <a:srgbClr val="000000"/>
                </a:solidFill>
                <a:ea typeface="Lucida Sans Unicode" pitchFamily="34" charset="0"/>
                <a:cs typeface="Lucida Sans Unicode" pitchFamily="34" charset="0"/>
              </a:rPr>
              <a:t>PM TRADE</a:t>
            </a:r>
          </a:p>
          <a:p>
            <a:pPr defTabSz="457200" eaLnBrk="0" fontAlgn="base" hangingPunct="0">
              <a:spcBef>
                <a:spcPct val="0"/>
              </a:spcBef>
              <a:spcAft>
                <a:spcPts val="600"/>
              </a:spcAft>
              <a:defRPr/>
            </a:pPr>
            <a:r>
              <a:rPr lang="en-US" sz="1200" b="1" dirty="0">
                <a:solidFill>
                  <a:srgbClr val="000000"/>
                </a:solidFill>
                <a:ea typeface="Lucida Sans Unicode" pitchFamily="34" charset="0"/>
                <a:cs typeface="Lucida Sans Unicode" pitchFamily="34" charset="0"/>
              </a:rPr>
              <a:t>Phone:  </a:t>
            </a:r>
            <a:r>
              <a:rPr lang="en-US" sz="1200" dirty="0">
                <a:solidFill>
                  <a:srgbClr val="000000"/>
                </a:solidFill>
                <a:ea typeface="Lucida Sans Unicode" pitchFamily="34" charset="0"/>
                <a:cs typeface="Lucida Sans Unicode" pitchFamily="34" charset="0"/>
              </a:rPr>
              <a:t>(407) </a:t>
            </a:r>
            <a:r>
              <a:rPr lang="en-US" sz="1200" dirty="0" smtClean="0">
                <a:solidFill>
                  <a:srgbClr val="000000"/>
                </a:solidFill>
                <a:ea typeface="Lucida Sans Unicode" pitchFamily="34" charset="0"/>
                <a:cs typeface="Lucida Sans Unicode" pitchFamily="34" charset="0"/>
              </a:rPr>
              <a:t>380-5201</a:t>
            </a:r>
            <a:endParaRPr lang="en-US" sz="1200" dirty="0">
              <a:solidFill>
                <a:srgbClr val="000000"/>
              </a:solidFill>
              <a:ea typeface="Lucida Sans Unicode" pitchFamily="34" charset="0"/>
              <a:cs typeface="Lucida Sans Unicode" pitchFamily="34" charset="0"/>
            </a:endParaRPr>
          </a:p>
          <a:p>
            <a:r>
              <a:rPr lang="en-US" sz="1200" b="1" dirty="0">
                <a:solidFill>
                  <a:srgbClr val="000000"/>
                </a:solidFill>
                <a:ea typeface="Lucida Sans Unicode" pitchFamily="34" charset="0"/>
                <a:cs typeface="Lucida Sans Unicode" pitchFamily="34" charset="0"/>
              </a:rPr>
              <a:t>Email: </a:t>
            </a:r>
            <a:r>
              <a:rPr lang="en-US" sz="1200" dirty="0">
                <a:solidFill>
                  <a:srgbClr val="000000"/>
                </a:solidFill>
                <a:ea typeface="Lucida Sans Unicode" pitchFamily="34" charset="0"/>
                <a:cs typeface="Arial" panose="020B0604020202020204" pitchFamily="34" charset="0"/>
              </a:rPr>
              <a:t>usarmy.orlando.peo-stri.list.pm-training-devices@mail.mil</a:t>
            </a:r>
          </a:p>
          <a:p>
            <a:pPr defTabSz="457200" eaLnBrk="0" hangingPunct="0">
              <a:spcAft>
                <a:spcPts val="600"/>
              </a:spcAft>
              <a:defRPr/>
            </a:pPr>
            <a:endParaRPr lang="en-US" sz="1200" dirty="0" smtClean="0">
              <a:solidFill>
                <a:srgbClr val="000000"/>
              </a:solidFill>
              <a:ea typeface="Lucida Sans Unicode" pitchFamily="34" charset="0"/>
              <a:cs typeface="Lucida Sans Unicode" pitchFamily="34" charset="0"/>
            </a:endParaRPr>
          </a:p>
          <a:p>
            <a:pPr defTabSz="457200" eaLnBrk="0" hangingPunct="0">
              <a:spcAft>
                <a:spcPts val="600"/>
              </a:spcAft>
              <a:defRPr/>
            </a:pPr>
            <a:r>
              <a:rPr lang="en-US" sz="1200" dirty="0" smtClean="0">
                <a:solidFill>
                  <a:srgbClr val="000000"/>
                </a:solidFill>
                <a:ea typeface="Lucida Sans Unicode" pitchFamily="34" charset="0"/>
                <a:cs typeface="Lucida Sans Unicode" pitchFamily="34" charset="0"/>
              </a:rPr>
              <a:t> </a:t>
            </a:r>
            <a:endParaRPr lang="en-US" sz="1200" dirty="0">
              <a:solidFill>
                <a:srgbClr val="000000"/>
              </a:solidFill>
              <a:ea typeface="Lucida Sans Unicode" pitchFamily="34" charset="0"/>
              <a:cs typeface="Lucida Sans Unicode" pitchFamily="34" charset="0"/>
            </a:endParaRPr>
          </a:p>
        </p:txBody>
      </p:sp>
      <p:sp>
        <p:nvSpPr>
          <p:cNvPr id="28" name="Text Box 31"/>
          <p:cNvSpPr txBox="1">
            <a:spLocks noChangeArrowheads="1"/>
          </p:cNvSpPr>
          <p:nvPr/>
        </p:nvSpPr>
        <p:spPr bwMode="auto">
          <a:xfrm>
            <a:off x="3281153" y="5355926"/>
            <a:ext cx="2805113" cy="276225"/>
          </a:xfrm>
          <a:prstGeom prst="rect">
            <a:avLst/>
          </a:prstGeom>
          <a:noFill/>
          <a:ln w="9525">
            <a:noFill/>
            <a:miter lim="800000"/>
            <a:headEnd/>
            <a:tailEnd/>
          </a:ln>
        </p:spPr>
        <p:txBody>
          <a:bodyPr>
            <a:spAutoFit/>
          </a:bodyPr>
          <a:lstStyle/>
          <a:p>
            <a:pPr marL="171450" indent="-171450" defTabSz="457200" eaLnBrk="0" hangingPunct="0">
              <a:buFont typeface="Arial" panose="020B0604020202020204" pitchFamily="34" charset="0"/>
              <a:buChar char="•"/>
              <a:defRPr/>
            </a:pPr>
            <a:r>
              <a:rPr lang="en-US" sz="1200" dirty="0">
                <a:solidFill>
                  <a:srgbClr val="000000"/>
                </a:solidFill>
                <a:ea typeface="Lucida Sans Unicode" pitchFamily="34" charset="0"/>
                <a:cs typeface="Lucida Sans Unicode" pitchFamily="34" charset="0"/>
              </a:rPr>
              <a:t>Estimated $</a:t>
            </a:r>
            <a:r>
              <a:rPr lang="en-US" sz="1200" dirty="0" smtClean="0">
                <a:solidFill>
                  <a:srgbClr val="000000"/>
                </a:solidFill>
                <a:ea typeface="Lucida Sans Unicode" pitchFamily="34" charset="0"/>
                <a:cs typeface="Lucida Sans Unicode" pitchFamily="34" charset="0"/>
              </a:rPr>
              <a:t>39M - $65M</a:t>
            </a:r>
            <a:endParaRPr lang="en-US" sz="1200" dirty="0">
              <a:solidFill>
                <a:srgbClr val="000000"/>
              </a:solidFill>
              <a:ea typeface="Lucida Sans Unicode" pitchFamily="34" charset="0"/>
              <a:cs typeface="Lucida Sans Unicode" pitchFamily="34" charset="0"/>
            </a:endParaRPr>
          </a:p>
        </p:txBody>
      </p:sp>
      <p:sp>
        <p:nvSpPr>
          <p:cNvPr id="29" name="Rectangle 53"/>
          <p:cNvSpPr>
            <a:spLocks noChangeArrowheads="1"/>
          </p:cNvSpPr>
          <p:nvPr/>
        </p:nvSpPr>
        <p:spPr bwMode="auto">
          <a:xfrm>
            <a:off x="6086267" y="5497687"/>
            <a:ext cx="2787650" cy="276225"/>
          </a:xfrm>
          <a:prstGeom prst="rect">
            <a:avLst/>
          </a:prstGeom>
          <a:noFill/>
          <a:ln w="9525">
            <a:noFill/>
            <a:miter lim="800000"/>
            <a:headEnd/>
            <a:tailEnd/>
          </a:ln>
        </p:spPr>
        <p:txBody>
          <a:bodyPr>
            <a:spAutoFit/>
          </a:bodyPr>
          <a:lstStyle/>
          <a:p>
            <a:pPr marL="171450" indent="-171450" defTabSz="457200">
              <a:buFont typeface="Arial" panose="020B0604020202020204" pitchFamily="34" charset="0"/>
              <a:buChar char="•"/>
              <a:defRPr/>
            </a:pPr>
            <a:r>
              <a:rPr lang="en-US" sz="1200" dirty="0" smtClean="0">
                <a:solidFill>
                  <a:srgbClr val="000000"/>
                </a:solidFill>
                <a:ea typeface="Lucida Sans Unicode" pitchFamily="34" charset="0"/>
                <a:cs typeface="Lucida Sans Unicode" pitchFamily="34" charset="0"/>
              </a:rPr>
              <a:t>New </a:t>
            </a:r>
            <a:r>
              <a:rPr lang="en-US" sz="1200" dirty="0">
                <a:solidFill>
                  <a:srgbClr val="000000"/>
                </a:solidFill>
                <a:ea typeface="Lucida Sans Unicode" pitchFamily="34" charset="0"/>
                <a:cs typeface="Lucida Sans Unicode" pitchFamily="34" charset="0"/>
              </a:rPr>
              <a:t>procurement</a:t>
            </a:r>
          </a:p>
        </p:txBody>
      </p:sp>
      <p:sp>
        <p:nvSpPr>
          <p:cNvPr id="30" name="Text Box 12"/>
          <p:cNvSpPr txBox="1">
            <a:spLocks noChangeArrowheads="1"/>
          </p:cNvSpPr>
          <p:nvPr/>
        </p:nvSpPr>
        <p:spPr bwMode="auto">
          <a:xfrm>
            <a:off x="522820" y="590849"/>
            <a:ext cx="9218870" cy="441275"/>
          </a:xfrm>
          <a:prstGeom prst="rect">
            <a:avLst/>
          </a:prstGeom>
          <a:noFill/>
          <a:ln w="9525">
            <a:noFill/>
            <a:miter lim="800000"/>
            <a:headEnd/>
            <a:tailEnd/>
          </a:ln>
        </p:spPr>
        <p:txBody>
          <a:bodyPr wrap="square" anchor="ctr">
            <a:spAutoFit/>
          </a:bodyPr>
          <a:lstStyle/>
          <a:p>
            <a:pPr algn="ctr" defTabSz="908050" eaLnBrk="0" hangingPunct="0">
              <a:lnSpc>
                <a:spcPts val="2900"/>
              </a:lnSpc>
              <a:defRPr/>
            </a:pPr>
            <a:r>
              <a:rPr lang="en-US" sz="2400" b="1" dirty="0">
                <a:solidFill>
                  <a:schemeClr val="bg1"/>
                </a:solidFill>
              </a:rPr>
              <a:t>Opposing Force Surrogate Wheeled </a:t>
            </a:r>
            <a:r>
              <a:rPr lang="en-US" sz="2400" b="1" dirty="0" smtClean="0">
                <a:solidFill>
                  <a:schemeClr val="bg1"/>
                </a:solidFill>
              </a:rPr>
              <a:t>Vehicle (</a:t>
            </a:r>
            <a:r>
              <a:rPr lang="en-US" sz="2400" b="1" dirty="0">
                <a:solidFill>
                  <a:schemeClr val="bg1"/>
                </a:solidFill>
              </a:rPr>
              <a:t>OSWV)</a:t>
            </a:r>
          </a:p>
        </p:txBody>
      </p:sp>
      <p:sp>
        <p:nvSpPr>
          <p:cNvPr id="31" name="TextBox 30"/>
          <p:cNvSpPr txBox="1"/>
          <p:nvPr/>
        </p:nvSpPr>
        <p:spPr>
          <a:xfrm>
            <a:off x="3277872" y="4097601"/>
            <a:ext cx="2579629"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1 </a:t>
            </a:r>
            <a:r>
              <a:rPr lang="en-US" sz="1200" dirty="0">
                <a:latin typeface="Arial" pitchFamily="34" charset="0"/>
              </a:rPr>
              <a:t>year base &amp; 4</a:t>
            </a:r>
            <a:r>
              <a:rPr lang="en-US" sz="1200" dirty="0" smtClean="0">
                <a:latin typeface="Arial" pitchFamily="34" charset="0"/>
              </a:rPr>
              <a:t> </a:t>
            </a:r>
            <a:r>
              <a:rPr lang="en-US" sz="1200" dirty="0">
                <a:latin typeface="Arial" pitchFamily="34" charset="0"/>
              </a:rPr>
              <a:t>option years</a:t>
            </a:r>
          </a:p>
        </p:txBody>
      </p:sp>
      <p:sp>
        <p:nvSpPr>
          <p:cNvPr id="32" name="TextBox 31"/>
          <p:cNvSpPr txBox="1"/>
          <p:nvPr/>
        </p:nvSpPr>
        <p:spPr>
          <a:xfrm>
            <a:off x="3278155" y="3889739"/>
            <a:ext cx="2590800"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latin typeface="Arial" pitchFamily="34" charset="0"/>
              </a:rPr>
              <a:t>FY19-FY23</a:t>
            </a:r>
          </a:p>
        </p:txBody>
      </p:sp>
      <p:sp>
        <p:nvSpPr>
          <p:cNvPr id="4" name="TextBox 3"/>
          <p:cNvSpPr txBox="1"/>
          <p:nvPr/>
        </p:nvSpPr>
        <p:spPr>
          <a:xfrm>
            <a:off x="6279779" y="3889739"/>
            <a:ext cx="647079" cy="461665"/>
          </a:xfrm>
          <a:prstGeom prst="rect">
            <a:avLst/>
          </a:prstGeom>
          <a:noFill/>
        </p:spPr>
        <p:txBody>
          <a:bodyPr wrap="square" rtlCol="0">
            <a:spAutoFit/>
          </a:bodyPr>
          <a:lstStyle/>
          <a:p>
            <a:pPr algn="ctr"/>
            <a:r>
              <a:rPr lang="en-US" sz="1200" dirty="0" smtClean="0">
                <a:latin typeface="Arial" pitchFamily="34" charset="0"/>
              </a:rPr>
              <a:t>4</a:t>
            </a:r>
            <a:r>
              <a:rPr lang="en-US" sz="1200" baseline="30000" dirty="0" smtClean="0">
                <a:latin typeface="Arial" pitchFamily="34" charset="0"/>
              </a:rPr>
              <a:t>th</a:t>
            </a:r>
            <a:r>
              <a:rPr lang="en-US" sz="1200" dirty="0" smtClean="0">
                <a:latin typeface="Arial" pitchFamily="34" charset="0"/>
              </a:rPr>
              <a:t> </a:t>
            </a:r>
            <a:r>
              <a:rPr lang="en-US" sz="1200" dirty="0" err="1" smtClean="0">
                <a:latin typeface="Arial" pitchFamily="34" charset="0"/>
              </a:rPr>
              <a:t>Qtr</a:t>
            </a:r>
            <a:r>
              <a:rPr lang="en-US" sz="1200" dirty="0" smtClean="0">
                <a:latin typeface="Arial" pitchFamily="34" charset="0"/>
              </a:rPr>
              <a:t> FY16</a:t>
            </a:r>
          </a:p>
        </p:txBody>
      </p:sp>
      <p:sp>
        <p:nvSpPr>
          <p:cNvPr id="33" name="TextBox 32"/>
          <p:cNvSpPr txBox="1"/>
          <p:nvPr/>
        </p:nvSpPr>
        <p:spPr>
          <a:xfrm>
            <a:off x="6896091" y="3911859"/>
            <a:ext cx="647079" cy="461665"/>
          </a:xfrm>
          <a:prstGeom prst="rect">
            <a:avLst/>
          </a:prstGeom>
          <a:noFill/>
        </p:spPr>
        <p:txBody>
          <a:bodyPr wrap="square" rtlCol="0">
            <a:spAutoFit/>
          </a:bodyPr>
          <a:lstStyle/>
          <a:p>
            <a:pPr algn="ctr"/>
            <a:r>
              <a:rPr lang="en-US" sz="1200" dirty="0" smtClean="0">
                <a:latin typeface="Arial" pitchFamily="34" charset="0"/>
              </a:rPr>
              <a:t>2</a:t>
            </a:r>
            <a:r>
              <a:rPr lang="en-US" sz="1200" baseline="30000" dirty="0" smtClean="0">
                <a:latin typeface="Arial" pitchFamily="34" charset="0"/>
              </a:rPr>
              <a:t>nd</a:t>
            </a:r>
            <a:r>
              <a:rPr lang="en-US" sz="1200" dirty="0" smtClean="0">
                <a:latin typeface="Arial" pitchFamily="34" charset="0"/>
              </a:rPr>
              <a:t> </a:t>
            </a:r>
            <a:r>
              <a:rPr lang="en-US" sz="1200" dirty="0" err="1" smtClean="0">
                <a:latin typeface="Arial" pitchFamily="34" charset="0"/>
              </a:rPr>
              <a:t>Qtr</a:t>
            </a:r>
            <a:r>
              <a:rPr lang="en-US" sz="1200" dirty="0" smtClean="0">
                <a:latin typeface="Arial" pitchFamily="34" charset="0"/>
              </a:rPr>
              <a:t> FY17</a:t>
            </a:r>
          </a:p>
        </p:txBody>
      </p:sp>
      <p:sp>
        <p:nvSpPr>
          <p:cNvPr id="34" name="TextBox 33"/>
          <p:cNvSpPr txBox="1"/>
          <p:nvPr/>
        </p:nvSpPr>
        <p:spPr>
          <a:xfrm>
            <a:off x="7579513" y="3891912"/>
            <a:ext cx="647079" cy="461665"/>
          </a:xfrm>
          <a:prstGeom prst="rect">
            <a:avLst/>
          </a:prstGeom>
          <a:noFill/>
        </p:spPr>
        <p:txBody>
          <a:bodyPr wrap="square" rtlCol="0">
            <a:spAutoFit/>
          </a:bodyPr>
          <a:lstStyle/>
          <a:p>
            <a:pPr algn="ctr"/>
            <a:r>
              <a:rPr lang="en-US" sz="1200" dirty="0" smtClean="0">
                <a:latin typeface="Arial" pitchFamily="34" charset="0"/>
              </a:rPr>
              <a:t>2</a:t>
            </a:r>
            <a:r>
              <a:rPr lang="en-US" sz="1200" baseline="30000" dirty="0" smtClean="0">
                <a:latin typeface="Arial" pitchFamily="34" charset="0"/>
              </a:rPr>
              <a:t>nd</a:t>
            </a:r>
            <a:r>
              <a:rPr lang="en-US" sz="1200" dirty="0" smtClean="0">
                <a:latin typeface="Arial" pitchFamily="34" charset="0"/>
              </a:rPr>
              <a:t> </a:t>
            </a:r>
            <a:r>
              <a:rPr lang="en-US" sz="1200" dirty="0" err="1" smtClean="0">
                <a:latin typeface="Arial" pitchFamily="34" charset="0"/>
              </a:rPr>
              <a:t>Qtr</a:t>
            </a:r>
            <a:r>
              <a:rPr lang="en-US" sz="1200" dirty="0" smtClean="0">
                <a:latin typeface="Arial" pitchFamily="34" charset="0"/>
              </a:rPr>
              <a:t> FY18</a:t>
            </a:r>
          </a:p>
        </p:txBody>
      </p:sp>
      <p:sp>
        <p:nvSpPr>
          <p:cNvPr id="35" name="TextBox 34"/>
          <p:cNvSpPr txBox="1"/>
          <p:nvPr/>
        </p:nvSpPr>
        <p:spPr>
          <a:xfrm>
            <a:off x="8226592" y="3911858"/>
            <a:ext cx="647079" cy="461665"/>
          </a:xfrm>
          <a:prstGeom prst="rect">
            <a:avLst/>
          </a:prstGeom>
          <a:noFill/>
        </p:spPr>
        <p:txBody>
          <a:bodyPr wrap="square" rtlCol="0">
            <a:spAutoFit/>
          </a:bodyPr>
          <a:lstStyle/>
          <a:p>
            <a:pPr algn="ctr"/>
            <a:r>
              <a:rPr lang="en-US" sz="1200" dirty="0" smtClean="0">
                <a:latin typeface="Arial" pitchFamily="34" charset="0"/>
              </a:rPr>
              <a:t>2</a:t>
            </a:r>
            <a:r>
              <a:rPr lang="en-US" sz="1200" baseline="30000" dirty="0" smtClean="0">
                <a:latin typeface="Arial" pitchFamily="34" charset="0"/>
              </a:rPr>
              <a:t>nd</a:t>
            </a:r>
            <a:r>
              <a:rPr lang="en-US" sz="1200" dirty="0" smtClean="0">
                <a:latin typeface="Arial" pitchFamily="34" charset="0"/>
              </a:rPr>
              <a:t> </a:t>
            </a:r>
            <a:r>
              <a:rPr lang="en-US" sz="1200" dirty="0" err="1" smtClean="0">
                <a:latin typeface="Arial" pitchFamily="34" charset="0"/>
              </a:rPr>
              <a:t>Qtr</a:t>
            </a:r>
            <a:r>
              <a:rPr lang="en-US" sz="1200" dirty="0" smtClean="0">
                <a:latin typeface="Arial" pitchFamily="34" charset="0"/>
              </a:rPr>
              <a:t> FY19</a:t>
            </a:r>
          </a:p>
        </p:txBody>
      </p:sp>
    </p:spTree>
    <p:extLst>
      <p:ext uri="{BB962C8B-B14F-4D97-AF65-F5344CB8AC3E}">
        <p14:creationId xmlns:p14="http://schemas.microsoft.com/office/powerpoint/2010/main" val="266040459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title" idx="4294967295"/>
          </p:nvPr>
        </p:nvSpPr>
        <p:spPr bwMode="auto">
          <a:xfrm>
            <a:off x="1480946" y="609074"/>
            <a:ext cx="7152967" cy="369332"/>
          </a:xfrm>
          <a:prstGeom prst="rect">
            <a:avLst/>
          </a:prstGeom>
          <a:noFill/>
          <a:ln w="9525">
            <a:noFill/>
            <a:miter lim="800000"/>
            <a:headEnd/>
            <a:tailEnd/>
          </a:ln>
          <a:effectLst/>
        </p:spPr>
        <p:txBody>
          <a:bodyPr wrap="square" tIns="0" bIns="0">
            <a:spAutoFit/>
          </a:bodyPr>
          <a:lstStyle/>
          <a:p>
            <a:pPr algn="ctr">
              <a:defRPr/>
            </a:pP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OPFOR Surrogate Wheeled Vehicles (OSWV)</a:t>
            </a:r>
          </a:p>
        </p:txBody>
      </p:sp>
      <p:sp>
        <p:nvSpPr>
          <p:cNvPr id="7" name="Line 9"/>
          <p:cNvSpPr>
            <a:spLocks noChangeShapeType="1"/>
          </p:cNvSpPr>
          <p:nvPr/>
        </p:nvSpPr>
        <p:spPr bwMode="auto">
          <a:xfrm flipH="1" flipV="1">
            <a:off x="4718597" y="1079458"/>
            <a:ext cx="818" cy="3982475"/>
          </a:xfrm>
          <a:prstGeom prst="line">
            <a:avLst/>
          </a:prstGeom>
          <a:noFill/>
          <a:ln w="28575">
            <a:solidFill>
              <a:schemeClr val="tx1"/>
            </a:solidFill>
            <a:round/>
            <a:headEnd/>
            <a:tailEnd/>
          </a:ln>
        </p:spPr>
        <p:txBody>
          <a:bodyPr/>
          <a:lstStyle/>
          <a:p>
            <a:pPr fontAlgn="base">
              <a:spcBef>
                <a:spcPct val="0"/>
              </a:spcBef>
              <a:spcAft>
                <a:spcPct val="0"/>
              </a:spcAft>
            </a:pPr>
            <a:endParaRPr lang="en-US" sz="1600" dirty="0">
              <a:solidFill>
                <a:prstClr val="black"/>
              </a:solidFill>
              <a:cs typeface="Arial" pitchFamily="34" charset="0"/>
            </a:endParaRPr>
          </a:p>
        </p:txBody>
      </p:sp>
      <p:grpSp>
        <p:nvGrpSpPr>
          <p:cNvPr id="9" name="Group 8"/>
          <p:cNvGrpSpPr/>
          <p:nvPr/>
        </p:nvGrpSpPr>
        <p:grpSpPr>
          <a:xfrm>
            <a:off x="4879626" y="1727203"/>
            <a:ext cx="4093438" cy="2473322"/>
            <a:chOff x="155820" y="766149"/>
            <a:chExt cx="4346837" cy="2911127"/>
          </a:xfrm>
        </p:grpSpPr>
        <p:sp>
          <p:nvSpPr>
            <p:cNvPr id="10" name="Rectangle 9"/>
            <p:cNvSpPr/>
            <p:nvPr/>
          </p:nvSpPr>
          <p:spPr>
            <a:xfrm>
              <a:off x="1124712" y="813816"/>
              <a:ext cx="2331720" cy="28352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endParaRPr lang="en-US" sz="1600">
                <a:solidFill>
                  <a:prstClr val="black"/>
                </a:solidFill>
              </a:endParaRPr>
            </a:p>
          </p:txBody>
        </p:sp>
        <p:sp>
          <p:nvSpPr>
            <p:cNvPr id="11" name="Right Arrow 10"/>
            <p:cNvSpPr/>
            <p:nvPr/>
          </p:nvSpPr>
          <p:spPr>
            <a:xfrm rot="10800000">
              <a:off x="3356610" y="2525268"/>
              <a:ext cx="185928" cy="160020"/>
            </a:xfrm>
            <a:prstGeom prst="rightArrow">
              <a:avLst/>
            </a:prstGeom>
            <a:solidFill>
              <a:srgbClr val="FFFF00"/>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prstClr val="white"/>
                </a:solidFill>
              </a:endParaRPr>
            </a:p>
          </p:txBody>
        </p:sp>
        <p:grpSp>
          <p:nvGrpSpPr>
            <p:cNvPr id="12" name="Group 11"/>
            <p:cNvGrpSpPr/>
            <p:nvPr/>
          </p:nvGrpSpPr>
          <p:grpSpPr>
            <a:xfrm>
              <a:off x="1249680" y="1002792"/>
              <a:ext cx="1005840" cy="780996"/>
              <a:chOff x="1249680" y="883920"/>
              <a:chExt cx="1005840" cy="780996"/>
            </a:xfrm>
          </p:grpSpPr>
          <p:sp>
            <p:nvSpPr>
              <p:cNvPr id="45" name="Rectangle 44"/>
              <p:cNvSpPr/>
              <p:nvPr/>
            </p:nvSpPr>
            <p:spPr>
              <a:xfrm>
                <a:off x="1257300" y="883920"/>
                <a:ext cx="982980" cy="74676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en-US" sz="1600">
                  <a:solidFill>
                    <a:prstClr val="black"/>
                  </a:solidFill>
                </a:endParaRPr>
              </a:p>
            </p:txBody>
          </p:sp>
          <p:pic>
            <p:nvPicPr>
              <p:cNvPr id="46" name="Picture 2" descr="http://img.photobucket.com/albums/v101/He219/dailypix/militarypix/fresh/more/more/even%20more/more/DA-SD-03-07554.jpg"/>
              <p:cNvPicPr>
                <a:picLocks noChangeAspect="1" noChangeArrowheads="1"/>
              </p:cNvPicPr>
              <p:nvPr/>
            </p:nvPicPr>
            <p:blipFill>
              <a:blip r:embed="rId3" cstate="print"/>
              <a:stretch>
                <a:fillRect/>
              </a:stretch>
            </p:blipFill>
            <p:spPr bwMode="auto">
              <a:xfrm>
                <a:off x="1298030" y="903803"/>
                <a:ext cx="900736" cy="530281"/>
              </a:xfrm>
              <a:prstGeom prst="rect">
                <a:avLst/>
              </a:prstGeom>
              <a:ln>
                <a:noFill/>
              </a:ln>
              <a:effectLst/>
            </p:spPr>
          </p:pic>
          <p:sp>
            <p:nvSpPr>
              <p:cNvPr id="47" name="TextBox 46"/>
              <p:cNvSpPr txBox="1"/>
              <p:nvPr/>
            </p:nvSpPr>
            <p:spPr>
              <a:xfrm>
                <a:off x="1249680" y="1434084"/>
                <a:ext cx="1005840"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C00000"/>
                    </a:solidFill>
                    <a:latin typeface="Calibri" pitchFamily="34" charset="0"/>
                    <a:cs typeface="Arial" pitchFamily="34" charset="0"/>
                  </a:rPr>
                  <a:t>RSTA / ATGM</a:t>
                </a:r>
              </a:p>
            </p:txBody>
          </p:sp>
        </p:grpSp>
        <p:pic>
          <p:nvPicPr>
            <p:cNvPr id="13" name="Picture 11" descr="IAV Infantry Carrier Vehicle parked in road"/>
            <p:cNvPicPr>
              <a:picLocks noChangeAspect="1" noChangeArrowheads="1"/>
            </p:cNvPicPr>
            <p:nvPr/>
          </p:nvPicPr>
          <p:blipFill>
            <a:blip r:embed="rId4" cstate="print"/>
            <a:srcRect l="3651" t="10043" r="5585" b="4170"/>
            <a:stretch>
              <a:fillRect/>
            </a:stretch>
          </p:blipFill>
          <p:spPr bwMode="auto">
            <a:xfrm>
              <a:off x="160020" y="2699894"/>
              <a:ext cx="885444" cy="572132"/>
            </a:xfrm>
            <a:prstGeom prst="rect">
              <a:avLst/>
            </a:prstGeom>
            <a:ln>
              <a:noFill/>
            </a:ln>
            <a:effectLst/>
          </p:spPr>
        </p:pic>
        <p:sp>
          <p:nvSpPr>
            <p:cNvPr id="14" name="TextBox 13"/>
            <p:cNvSpPr txBox="1"/>
            <p:nvPr/>
          </p:nvSpPr>
          <p:spPr>
            <a:xfrm>
              <a:off x="236220" y="3226308"/>
              <a:ext cx="743712"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008000"/>
                  </a:solidFill>
                  <a:latin typeface="Calibri" pitchFamily="34" charset="0"/>
                  <a:cs typeface="Arial" pitchFamily="34" charset="0"/>
                </a:rPr>
                <a:t>Stryker</a:t>
              </a:r>
              <a:endParaRPr lang="en-US" sz="900" b="1" dirty="0">
                <a:solidFill>
                  <a:srgbClr val="008000"/>
                </a:solidFill>
                <a:latin typeface="Calibri" pitchFamily="34" charset="0"/>
                <a:cs typeface="Arial" pitchFamily="34" charset="0"/>
              </a:endParaRPr>
            </a:p>
          </p:txBody>
        </p:sp>
        <p:sp>
          <p:nvSpPr>
            <p:cNvPr id="15" name="Right Arrow 14"/>
            <p:cNvSpPr/>
            <p:nvPr/>
          </p:nvSpPr>
          <p:spPr>
            <a:xfrm>
              <a:off x="1059180" y="2930652"/>
              <a:ext cx="185928" cy="160020"/>
            </a:xfrm>
            <a:prstGeom prst="rightArrow">
              <a:avLst/>
            </a:prstGeom>
            <a:solidFill>
              <a:srgbClr val="FFFF00"/>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prstClr val="white"/>
                </a:solidFill>
              </a:endParaRPr>
            </a:p>
          </p:txBody>
        </p:sp>
        <p:grpSp>
          <p:nvGrpSpPr>
            <p:cNvPr id="16" name="Group 15"/>
            <p:cNvGrpSpPr/>
            <p:nvPr/>
          </p:nvGrpSpPr>
          <p:grpSpPr>
            <a:xfrm>
              <a:off x="1021080" y="2648712"/>
              <a:ext cx="1490472" cy="779472"/>
              <a:chOff x="1120140" y="2529840"/>
              <a:chExt cx="1490472" cy="779472"/>
            </a:xfrm>
          </p:grpSpPr>
          <p:sp>
            <p:nvSpPr>
              <p:cNvPr id="42" name="Rectangle 41"/>
              <p:cNvSpPr/>
              <p:nvPr/>
            </p:nvSpPr>
            <p:spPr>
              <a:xfrm>
                <a:off x="1356360" y="2529840"/>
                <a:ext cx="1005840" cy="74676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en-US" sz="1600">
                  <a:solidFill>
                    <a:prstClr val="black"/>
                  </a:solidFill>
                </a:endParaRPr>
              </a:p>
            </p:txBody>
          </p:sp>
          <p:pic>
            <p:nvPicPr>
              <p:cNvPr id="43" name="Picture 6" descr="Image:BTR-90.jpg"/>
              <p:cNvPicPr>
                <a:picLocks noChangeAspect="1" noChangeArrowheads="1"/>
              </p:cNvPicPr>
              <p:nvPr/>
            </p:nvPicPr>
            <p:blipFill>
              <a:blip r:embed="rId5" cstate="print"/>
              <a:srcRect t="23381" b="6477"/>
              <a:stretch>
                <a:fillRect/>
              </a:stretch>
            </p:blipFill>
            <p:spPr bwMode="auto">
              <a:xfrm>
                <a:off x="1386840" y="2555444"/>
                <a:ext cx="937260" cy="534876"/>
              </a:xfrm>
              <a:prstGeom prst="rect">
                <a:avLst/>
              </a:prstGeom>
              <a:ln>
                <a:noFill/>
              </a:ln>
              <a:effectLst/>
            </p:spPr>
          </p:pic>
          <p:sp>
            <p:nvSpPr>
              <p:cNvPr id="44" name="TextBox 43"/>
              <p:cNvSpPr txBox="1"/>
              <p:nvPr/>
            </p:nvSpPr>
            <p:spPr>
              <a:xfrm>
                <a:off x="1120140" y="3078480"/>
                <a:ext cx="1490472"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C00000"/>
                    </a:solidFill>
                    <a:latin typeface="Calibri" pitchFamily="34" charset="0"/>
                    <a:cs typeface="Arial" pitchFamily="34" charset="0"/>
                  </a:rPr>
                  <a:t>APC</a:t>
                </a:r>
                <a:endParaRPr lang="en-US" sz="900" b="1" dirty="0">
                  <a:solidFill>
                    <a:srgbClr val="C00000"/>
                  </a:solidFill>
                  <a:latin typeface="Calibri" pitchFamily="34" charset="0"/>
                  <a:cs typeface="Arial" pitchFamily="34" charset="0"/>
                </a:endParaRPr>
              </a:p>
            </p:txBody>
          </p:sp>
        </p:grpSp>
        <p:sp>
          <p:nvSpPr>
            <p:cNvPr id="17" name="Rectangle 16"/>
            <p:cNvSpPr/>
            <p:nvPr/>
          </p:nvSpPr>
          <p:spPr>
            <a:xfrm>
              <a:off x="1257300" y="1818132"/>
              <a:ext cx="990600" cy="74676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en-US" sz="1600">
                <a:solidFill>
                  <a:prstClr val="black"/>
                </a:solidFill>
              </a:endParaRPr>
            </a:p>
          </p:txBody>
        </p:sp>
        <p:sp>
          <p:nvSpPr>
            <p:cNvPr id="18" name="TextBox 17"/>
            <p:cNvSpPr txBox="1"/>
            <p:nvPr/>
          </p:nvSpPr>
          <p:spPr>
            <a:xfrm>
              <a:off x="1325880" y="2324100"/>
              <a:ext cx="853440"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C00000"/>
                  </a:solidFill>
                  <a:latin typeface="Calibri" pitchFamily="34" charset="0"/>
                  <a:cs typeface="Arial" pitchFamily="34" charset="0"/>
                </a:rPr>
                <a:t>Indirect Fire</a:t>
              </a:r>
            </a:p>
          </p:txBody>
        </p:sp>
        <p:pic>
          <p:nvPicPr>
            <p:cNvPr id="19" name="Picture 15" descr="Facelifted Toyota Tacoma">
              <a:hlinkClick r:id="rId6" tooltip="Facelifted Toyota Tacoma"/>
            </p:cNvPr>
            <p:cNvPicPr>
              <a:picLocks noChangeAspect="1" noChangeArrowheads="1"/>
            </p:cNvPicPr>
            <p:nvPr/>
          </p:nvPicPr>
          <p:blipFill>
            <a:blip r:embed="rId7" cstate="print"/>
            <a:srcRect/>
            <a:stretch>
              <a:fillRect/>
            </a:stretch>
          </p:blipFill>
          <p:spPr bwMode="auto">
            <a:xfrm>
              <a:off x="3573780" y="1451821"/>
              <a:ext cx="909195" cy="472992"/>
            </a:xfrm>
            <a:prstGeom prst="rect">
              <a:avLst/>
            </a:prstGeom>
            <a:noFill/>
          </p:spPr>
        </p:pic>
        <p:pic>
          <p:nvPicPr>
            <p:cNvPr id="20" name="Picture 19" descr="HMMWV.jpg"/>
            <p:cNvPicPr>
              <a:picLocks noChangeAspect="1"/>
            </p:cNvPicPr>
            <p:nvPr/>
          </p:nvPicPr>
          <p:blipFill>
            <a:blip r:embed="rId8" cstate="print"/>
            <a:srcRect l="3668" t="11855" r="15637" b="22680"/>
            <a:stretch>
              <a:fillRect/>
            </a:stretch>
          </p:blipFill>
          <p:spPr>
            <a:xfrm>
              <a:off x="155820" y="1040891"/>
              <a:ext cx="895740" cy="544301"/>
            </a:xfrm>
            <a:prstGeom prst="rect">
              <a:avLst/>
            </a:prstGeom>
          </p:spPr>
        </p:pic>
        <p:sp>
          <p:nvSpPr>
            <p:cNvPr id="21" name="Right Arrow 20"/>
            <p:cNvSpPr/>
            <p:nvPr/>
          </p:nvSpPr>
          <p:spPr>
            <a:xfrm>
              <a:off x="1059180" y="1284732"/>
              <a:ext cx="185928" cy="160020"/>
            </a:xfrm>
            <a:prstGeom prst="rightArrow">
              <a:avLst/>
            </a:prstGeom>
            <a:solidFill>
              <a:srgbClr val="FFFF00"/>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prstClr val="white"/>
                </a:solidFill>
              </a:endParaRPr>
            </a:p>
          </p:txBody>
        </p:sp>
        <p:sp>
          <p:nvSpPr>
            <p:cNvPr id="22" name="TextBox 21"/>
            <p:cNvSpPr txBox="1"/>
            <p:nvPr/>
          </p:nvSpPr>
          <p:spPr>
            <a:xfrm>
              <a:off x="236220" y="1557528"/>
              <a:ext cx="743712"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0000FF"/>
                  </a:solidFill>
                  <a:latin typeface="Calibri" pitchFamily="34" charset="0"/>
                  <a:cs typeface="Arial" pitchFamily="34" charset="0"/>
                </a:rPr>
                <a:t>HMMWV</a:t>
              </a:r>
              <a:endParaRPr lang="en-US" sz="900" b="1" dirty="0">
                <a:solidFill>
                  <a:srgbClr val="0000FF"/>
                </a:solidFill>
                <a:latin typeface="Calibri" pitchFamily="34" charset="0"/>
                <a:cs typeface="Arial" pitchFamily="34" charset="0"/>
              </a:endParaRPr>
            </a:p>
          </p:txBody>
        </p:sp>
        <p:pic>
          <p:nvPicPr>
            <p:cNvPr id="23" name="Picture 22" descr="FMTV.jpg"/>
            <p:cNvPicPr>
              <a:picLocks noChangeAspect="1"/>
            </p:cNvPicPr>
            <p:nvPr/>
          </p:nvPicPr>
          <p:blipFill>
            <a:blip r:embed="rId9" cstate="print"/>
            <a:srcRect t="8162" b="6721"/>
            <a:stretch>
              <a:fillRect/>
            </a:stretch>
          </p:blipFill>
          <p:spPr>
            <a:xfrm>
              <a:off x="184446" y="1868424"/>
              <a:ext cx="836634" cy="533400"/>
            </a:xfrm>
            <a:prstGeom prst="rect">
              <a:avLst/>
            </a:prstGeom>
          </p:spPr>
        </p:pic>
        <p:sp>
          <p:nvSpPr>
            <p:cNvPr id="24" name="TextBox 23"/>
            <p:cNvSpPr txBox="1"/>
            <p:nvPr/>
          </p:nvSpPr>
          <p:spPr>
            <a:xfrm>
              <a:off x="243840" y="2308860"/>
              <a:ext cx="743712"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0000FF"/>
                  </a:solidFill>
                  <a:latin typeface="Calibri" pitchFamily="34" charset="0"/>
                  <a:cs typeface="Arial" pitchFamily="34" charset="0"/>
                </a:rPr>
                <a:t>FMTV</a:t>
              </a:r>
              <a:endParaRPr lang="en-US" sz="900" b="1" dirty="0">
                <a:solidFill>
                  <a:srgbClr val="0000FF"/>
                </a:solidFill>
                <a:latin typeface="Calibri" pitchFamily="34" charset="0"/>
                <a:cs typeface="Arial" pitchFamily="34" charset="0"/>
              </a:endParaRPr>
            </a:p>
          </p:txBody>
        </p:sp>
        <p:sp>
          <p:nvSpPr>
            <p:cNvPr id="25" name="Right Arrow 24"/>
            <p:cNvSpPr/>
            <p:nvPr/>
          </p:nvSpPr>
          <p:spPr>
            <a:xfrm>
              <a:off x="1066800" y="2092452"/>
              <a:ext cx="185928" cy="160020"/>
            </a:xfrm>
            <a:prstGeom prst="rightArrow">
              <a:avLst/>
            </a:prstGeom>
            <a:solidFill>
              <a:srgbClr val="FFFF00"/>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prstClr val="white"/>
                </a:solidFill>
              </a:endParaRPr>
            </a:p>
          </p:txBody>
        </p:sp>
        <p:sp>
          <p:nvSpPr>
            <p:cNvPr id="26" name="TextBox 25"/>
            <p:cNvSpPr txBox="1"/>
            <p:nvPr/>
          </p:nvSpPr>
          <p:spPr>
            <a:xfrm>
              <a:off x="3573780" y="1892808"/>
              <a:ext cx="876300" cy="323165"/>
            </a:xfrm>
            <a:prstGeom prst="rect">
              <a:avLst/>
            </a:prstGeom>
            <a:noFill/>
          </p:spPr>
          <p:txBody>
            <a:bodyPr wrap="square" rtlCol="0">
              <a:spAutoFit/>
            </a:bodyPr>
            <a:lstStyle/>
            <a:p>
              <a:pPr algn="ctr" fontAlgn="base">
                <a:lnSpc>
                  <a:spcPts val="900"/>
                </a:lnSpc>
                <a:spcBef>
                  <a:spcPct val="0"/>
                </a:spcBef>
                <a:spcAft>
                  <a:spcPct val="0"/>
                </a:spcAft>
              </a:pPr>
              <a:r>
                <a:rPr lang="en-US" sz="900" b="1" dirty="0" smtClean="0">
                  <a:solidFill>
                    <a:prstClr val="black"/>
                  </a:solidFill>
                  <a:latin typeface="Calibri" pitchFamily="34" charset="0"/>
                  <a:cs typeface="Arial" pitchFamily="34" charset="0"/>
                </a:rPr>
                <a:t>Commercial Pick-up</a:t>
              </a:r>
              <a:endParaRPr lang="en-US" sz="900" b="1" dirty="0">
                <a:solidFill>
                  <a:prstClr val="black"/>
                </a:solidFill>
                <a:latin typeface="Calibri" pitchFamily="34" charset="0"/>
                <a:cs typeface="Arial" pitchFamily="34" charset="0"/>
              </a:endParaRPr>
            </a:p>
          </p:txBody>
        </p:sp>
        <p:sp>
          <p:nvSpPr>
            <p:cNvPr id="27" name="Right Arrow 26"/>
            <p:cNvSpPr/>
            <p:nvPr/>
          </p:nvSpPr>
          <p:spPr>
            <a:xfrm rot="10800000">
              <a:off x="3345180" y="1696212"/>
              <a:ext cx="185928" cy="160020"/>
            </a:xfrm>
            <a:prstGeom prst="rightArrow">
              <a:avLst/>
            </a:prstGeom>
            <a:solidFill>
              <a:srgbClr val="FFFF00"/>
            </a:solidFill>
            <a:ln>
              <a:solidFill>
                <a:srgbClr val="FFFF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prstClr val="white"/>
                </a:solidFill>
              </a:endParaRPr>
            </a:p>
          </p:txBody>
        </p:sp>
        <p:grpSp>
          <p:nvGrpSpPr>
            <p:cNvPr id="28" name="Group 27"/>
            <p:cNvGrpSpPr/>
            <p:nvPr/>
          </p:nvGrpSpPr>
          <p:grpSpPr>
            <a:xfrm>
              <a:off x="2331720" y="1399032"/>
              <a:ext cx="1005840" cy="764232"/>
              <a:chOff x="5326380" y="2506980"/>
              <a:chExt cx="1005840" cy="764232"/>
            </a:xfrm>
          </p:grpSpPr>
          <p:sp>
            <p:nvSpPr>
              <p:cNvPr id="39" name="Rectangle 38"/>
              <p:cNvSpPr/>
              <p:nvPr/>
            </p:nvSpPr>
            <p:spPr>
              <a:xfrm>
                <a:off x="5326380" y="2506980"/>
                <a:ext cx="1005840" cy="74676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en-US" sz="1600">
                  <a:solidFill>
                    <a:prstClr val="black"/>
                  </a:solidFill>
                </a:endParaRPr>
              </a:p>
            </p:txBody>
          </p:sp>
          <p:sp>
            <p:nvSpPr>
              <p:cNvPr id="40" name="TextBox 39"/>
              <p:cNvSpPr txBox="1"/>
              <p:nvPr/>
            </p:nvSpPr>
            <p:spPr>
              <a:xfrm>
                <a:off x="5433060" y="3040380"/>
                <a:ext cx="804672"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C00000"/>
                    </a:solidFill>
                    <a:latin typeface="Calibri" pitchFamily="34" charset="0"/>
                    <a:cs typeface="Arial" pitchFamily="34" charset="0"/>
                  </a:rPr>
                  <a:t>Technical</a:t>
                </a:r>
                <a:endParaRPr lang="en-US" sz="900" b="1" dirty="0">
                  <a:solidFill>
                    <a:srgbClr val="C00000"/>
                  </a:solidFill>
                  <a:latin typeface="Calibri" pitchFamily="34" charset="0"/>
                  <a:cs typeface="Arial" pitchFamily="34" charset="0"/>
                </a:endParaRPr>
              </a:p>
            </p:txBody>
          </p:sp>
          <p:pic>
            <p:nvPicPr>
              <p:cNvPr id="41" name="Picture 40" descr="Technical.jpg"/>
              <p:cNvPicPr>
                <a:picLocks noChangeAspect="1"/>
              </p:cNvPicPr>
              <p:nvPr/>
            </p:nvPicPr>
            <p:blipFill>
              <a:blip r:embed="rId10" cstate="print"/>
              <a:srcRect l="15455" t="31967" r="14727" b="6831"/>
              <a:stretch>
                <a:fillRect/>
              </a:stretch>
            </p:blipFill>
            <p:spPr>
              <a:xfrm>
                <a:off x="5379720" y="2537460"/>
                <a:ext cx="901337" cy="525780"/>
              </a:xfrm>
              <a:prstGeom prst="rect">
                <a:avLst/>
              </a:prstGeom>
            </p:spPr>
          </p:pic>
        </p:grpSp>
        <p:grpSp>
          <p:nvGrpSpPr>
            <p:cNvPr id="29" name="Group 28"/>
            <p:cNvGrpSpPr/>
            <p:nvPr/>
          </p:nvGrpSpPr>
          <p:grpSpPr>
            <a:xfrm>
              <a:off x="2328672" y="2264664"/>
              <a:ext cx="1005840" cy="764232"/>
              <a:chOff x="5326380" y="2506980"/>
              <a:chExt cx="1005840" cy="764232"/>
            </a:xfrm>
          </p:grpSpPr>
          <p:sp>
            <p:nvSpPr>
              <p:cNvPr id="37" name="Rectangle 36"/>
              <p:cNvSpPr/>
              <p:nvPr/>
            </p:nvSpPr>
            <p:spPr>
              <a:xfrm>
                <a:off x="5326380" y="2506980"/>
                <a:ext cx="1005840" cy="74676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fontAlgn="base">
                  <a:spcBef>
                    <a:spcPct val="0"/>
                  </a:spcBef>
                  <a:spcAft>
                    <a:spcPct val="0"/>
                  </a:spcAft>
                </a:pPr>
                <a:endParaRPr lang="en-US" sz="1600">
                  <a:solidFill>
                    <a:prstClr val="black"/>
                  </a:solidFill>
                </a:endParaRPr>
              </a:p>
            </p:txBody>
          </p:sp>
          <p:sp>
            <p:nvSpPr>
              <p:cNvPr id="38" name="TextBox 37"/>
              <p:cNvSpPr txBox="1"/>
              <p:nvPr/>
            </p:nvSpPr>
            <p:spPr>
              <a:xfrm>
                <a:off x="5433060" y="3040380"/>
                <a:ext cx="804672" cy="230832"/>
              </a:xfrm>
              <a:prstGeom prst="rect">
                <a:avLst/>
              </a:prstGeom>
              <a:noFill/>
            </p:spPr>
            <p:txBody>
              <a:bodyPr wrap="square" rtlCol="0">
                <a:spAutoFit/>
              </a:bodyPr>
              <a:lstStyle/>
              <a:p>
                <a:pPr algn="ctr" fontAlgn="base">
                  <a:spcBef>
                    <a:spcPct val="0"/>
                  </a:spcBef>
                  <a:spcAft>
                    <a:spcPct val="0"/>
                  </a:spcAft>
                </a:pPr>
                <a:r>
                  <a:rPr lang="en-US" sz="900" b="1" dirty="0" smtClean="0">
                    <a:solidFill>
                      <a:srgbClr val="C00000"/>
                    </a:solidFill>
                    <a:latin typeface="Calibri" pitchFamily="34" charset="0"/>
                    <a:cs typeface="Arial" pitchFamily="34" charset="0"/>
                  </a:rPr>
                  <a:t>COB-V</a:t>
                </a:r>
                <a:endParaRPr lang="en-US" sz="900" b="1" dirty="0">
                  <a:solidFill>
                    <a:srgbClr val="C00000"/>
                  </a:solidFill>
                  <a:latin typeface="Calibri" pitchFamily="34" charset="0"/>
                  <a:cs typeface="Arial" pitchFamily="34" charset="0"/>
                </a:endParaRPr>
              </a:p>
            </p:txBody>
          </p:sp>
        </p:grpSp>
        <p:pic>
          <p:nvPicPr>
            <p:cNvPr id="30" name="Picture 29" descr="Taxi.jpg"/>
            <p:cNvPicPr>
              <a:picLocks noChangeAspect="1"/>
            </p:cNvPicPr>
            <p:nvPr/>
          </p:nvPicPr>
          <p:blipFill>
            <a:blip r:embed="rId11" cstate="print"/>
            <a:stretch>
              <a:fillRect/>
            </a:stretch>
          </p:blipFill>
          <p:spPr>
            <a:xfrm>
              <a:off x="2364486" y="2312670"/>
              <a:ext cx="936498" cy="481713"/>
            </a:xfrm>
            <a:prstGeom prst="rect">
              <a:avLst/>
            </a:prstGeom>
          </p:spPr>
        </p:pic>
        <p:pic>
          <p:nvPicPr>
            <p:cNvPr id="31" name="Picture 30" descr="Ford sedan.jpg"/>
            <p:cNvPicPr>
              <a:picLocks noChangeAspect="1"/>
            </p:cNvPicPr>
            <p:nvPr/>
          </p:nvPicPr>
          <p:blipFill>
            <a:blip r:embed="rId12" cstate="print"/>
            <a:stretch>
              <a:fillRect/>
            </a:stretch>
          </p:blipFill>
          <p:spPr>
            <a:xfrm>
              <a:off x="3576780" y="2322576"/>
              <a:ext cx="925877" cy="476250"/>
            </a:xfrm>
            <a:prstGeom prst="rect">
              <a:avLst/>
            </a:prstGeom>
          </p:spPr>
        </p:pic>
        <p:sp>
          <p:nvSpPr>
            <p:cNvPr id="32" name="TextBox 31"/>
            <p:cNvSpPr txBox="1"/>
            <p:nvPr/>
          </p:nvSpPr>
          <p:spPr>
            <a:xfrm>
              <a:off x="3561588" y="2785872"/>
              <a:ext cx="876300" cy="323165"/>
            </a:xfrm>
            <a:prstGeom prst="rect">
              <a:avLst/>
            </a:prstGeom>
            <a:noFill/>
          </p:spPr>
          <p:txBody>
            <a:bodyPr wrap="square" rtlCol="0">
              <a:spAutoFit/>
            </a:bodyPr>
            <a:lstStyle/>
            <a:p>
              <a:pPr algn="ctr" fontAlgn="base">
                <a:lnSpc>
                  <a:spcPts val="900"/>
                </a:lnSpc>
                <a:spcBef>
                  <a:spcPct val="0"/>
                </a:spcBef>
                <a:spcAft>
                  <a:spcPct val="0"/>
                </a:spcAft>
              </a:pPr>
              <a:r>
                <a:rPr lang="en-US" sz="900" b="1" dirty="0" smtClean="0">
                  <a:solidFill>
                    <a:prstClr val="black"/>
                  </a:solidFill>
                  <a:latin typeface="Calibri" pitchFamily="34" charset="0"/>
                  <a:cs typeface="Arial" pitchFamily="34" charset="0"/>
                </a:rPr>
                <a:t>Commercial Vehicle</a:t>
              </a:r>
              <a:endParaRPr lang="en-US" sz="900" b="1" dirty="0">
                <a:solidFill>
                  <a:prstClr val="black"/>
                </a:solidFill>
                <a:latin typeface="Calibri" pitchFamily="34" charset="0"/>
                <a:cs typeface="Arial" pitchFamily="34" charset="0"/>
              </a:endParaRPr>
            </a:p>
          </p:txBody>
        </p:sp>
        <p:sp>
          <p:nvSpPr>
            <p:cNvPr id="33" name="Text Box 20"/>
            <p:cNvSpPr txBox="1">
              <a:spLocks noChangeArrowheads="1"/>
            </p:cNvSpPr>
            <p:nvPr/>
          </p:nvSpPr>
          <p:spPr bwMode="auto">
            <a:xfrm>
              <a:off x="2130553" y="3400277"/>
              <a:ext cx="1408176" cy="276999"/>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n-US" sz="1200" i="1" dirty="0" smtClean="0">
                  <a:solidFill>
                    <a:prstClr val="black"/>
                  </a:solidFill>
                  <a:cs typeface="Arial" pitchFamily="34" charset="0"/>
                </a:rPr>
                <a:t>Commercial</a:t>
              </a:r>
              <a:endParaRPr lang="en-US" sz="1200" i="1" dirty="0">
                <a:solidFill>
                  <a:prstClr val="black"/>
                </a:solidFill>
                <a:cs typeface="Arial" pitchFamily="34" charset="0"/>
              </a:endParaRPr>
            </a:p>
          </p:txBody>
        </p:sp>
        <p:sp>
          <p:nvSpPr>
            <p:cNvPr id="34" name="Text Box 20"/>
            <p:cNvSpPr txBox="1">
              <a:spLocks noChangeArrowheads="1"/>
            </p:cNvSpPr>
            <p:nvPr/>
          </p:nvSpPr>
          <p:spPr bwMode="auto">
            <a:xfrm>
              <a:off x="1494221" y="766149"/>
              <a:ext cx="1486724" cy="276999"/>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n-US" sz="1200" b="1" i="1" dirty="0" smtClean="0">
                  <a:solidFill>
                    <a:prstClr val="black"/>
                  </a:solidFill>
                  <a:cs typeface="Arial" pitchFamily="34" charset="0"/>
                </a:rPr>
                <a:t>Five Variants</a:t>
              </a:r>
              <a:endParaRPr lang="en-US" sz="1200" b="1" i="1" dirty="0">
                <a:solidFill>
                  <a:prstClr val="black"/>
                </a:solidFill>
                <a:cs typeface="Arial" pitchFamily="34" charset="0"/>
              </a:endParaRPr>
            </a:p>
          </p:txBody>
        </p:sp>
        <p:sp>
          <p:nvSpPr>
            <p:cNvPr id="35" name="Text Box 20"/>
            <p:cNvSpPr txBox="1">
              <a:spLocks noChangeArrowheads="1"/>
            </p:cNvSpPr>
            <p:nvPr/>
          </p:nvSpPr>
          <p:spPr bwMode="auto">
            <a:xfrm>
              <a:off x="1283908" y="3397229"/>
              <a:ext cx="910651" cy="276999"/>
            </a:xfrm>
            <a:prstGeom prst="rect">
              <a:avLst/>
            </a:prstGeom>
            <a:noFill/>
            <a:ln w="9525">
              <a:noFill/>
              <a:miter lim="800000"/>
              <a:headEnd/>
              <a:tailEnd/>
            </a:ln>
          </p:spPr>
          <p:txBody>
            <a:bodyPr wrap="square">
              <a:spAutoFit/>
            </a:bodyPr>
            <a:lstStyle/>
            <a:p>
              <a:pPr algn="ctr" fontAlgn="base">
                <a:spcBef>
                  <a:spcPct val="50000"/>
                </a:spcBef>
                <a:spcAft>
                  <a:spcPct val="0"/>
                </a:spcAft>
                <a:defRPr/>
              </a:pPr>
              <a:r>
                <a:rPr lang="en-US" sz="1200" i="1" dirty="0" smtClean="0">
                  <a:solidFill>
                    <a:prstClr val="black"/>
                  </a:solidFill>
                  <a:cs typeface="Arial" pitchFamily="34" charset="0"/>
                </a:rPr>
                <a:t>Tactical</a:t>
              </a:r>
              <a:endParaRPr lang="en-US" sz="1200" i="1" dirty="0">
                <a:solidFill>
                  <a:prstClr val="black"/>
                </a:solidFill>
                <a:cs typeface="Arial" pitchFamily="34" charset="0"/>
              </a:endParaRPr>
            </a:p>
          </p:txBody>
        </p:sp>
        <p:pic>
          <p:nvPicPr>
            <p:cNvPr id="36" name="Picture 2" descr="\\Eusta0272073\users$\thomas.waild\Desktop\OSWV\khalifa.jpg"/>
            <p:cNvPicPr>
              <a:picLocks noChangeAspect="1" noChangeArrowheads="1"/>
            </p:cNvPicPr>
            <p:nvPr/>
          </p:nvPicPr>
          <p:blipFill>
            <a:blip r:embed="rId13" cstate="print"/>
            <a:srcRect t="9687" r="8833" b="11908"/>
            <a:stretch>
              <a:fillRect/>
            </a:stretch>
          </p:blipFill>
          <p:spPr bwMode="auto">
            <a:xfrm>
              <a:off x="1316052" y="1854436"/>
              <a:ext cx="854579" cy="489966"/>
            </a:xfrm>
            <a:prstGeom prst="rect">
              <a:avLst/>
            </a:prstGeom>
            <a:noFill/>
          </p:spPr>
        </p:pic>
      </p:grpSp>
      <p:sp>
        <p:nvSpPr>
          <p:cNvPr id="48" name="Text Box 13"/>
          <p:cNvSpPr txBox="1">
            <a:spLocks noChangeArrowheads="1"/>
          </p:cNvSpPr>
          <p:nvPr/>
        </p:nvSpPr>
        <p:spPr bwMode="auto">
          <a:xfrm>
            <a:off x="-89221" y="1079461"/>
            <a:ext cx="4572000" cy="36933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b="1" i="1" dirty="0" smtClean="0">
                <a:solidFill>
                  <a:prstClr val="black"/>
                </a:solidFill>
                <a:cs typeface="Arial" pitchFamily="34" charset="0"/>
              </a:rPr>
              <a:t>OSWV Overview</a:t>
            </a:r>
            <a:endParaRPr lang="en-US" b="1" i="1" dirty="0">
              <a:solidFill>
                <a:prstClr val="black"/>
              </a:solidFill>
              <a:cs typeface="Arial" pitchFamily="34" charset="0"/>
            </a:endParaRPr>
          </a:p>
        </p:txBody>
      </p:sp>
      <p:sp>
        <p:nvSpPr>
          <p:cNvPr id="53" name="Content Placeholder 4"/>
          <p:cNvSpPr txBox="1">
            <a:spLocks/>
          </p:cNvSpPr>
          <p:nvPr/>
        </p:nvSpPr>
        <p:spPr>
          <a:xfrm>
            <a:off x="-10632" y="1370790"/>
            <a:ext cx="4794448" cy="3565685"/>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 indent="-91440"/>
            <a:r>
              <a:rPr lang="en-US" sz="1400" dirty="0" smtClean="0">
                <a:solidFill>
                  <a:prstClr val="black"/>
                </a:solidFill>
              </a:rPr>
              <a:t>OSWV will be composed of three components: </a:t>
            </a:r>
          </a:p>
          <a:p>
            <a:pPr marL="274320" lvl="1" indent="-91440"/>
            <a:r>
              <a:rPr lang="en-US" sz="1400" dirty="0" smtClean="0">
                <a:solidFill>
                  <a:prstClr val="black"/>
                </a:solidFill>
              </a:rPr>
              <a:t>Tactical vehicles – use existing vehicles in the Army inventory </a:t>
            </a:r>
          </a:p>
          <a:p>
            <a:pPr marL="274320" lvl="1" indent="-91440"/>
            <a:r>
              <a:rPr lang="en-US" sz="1400" dirty="0" smtClean="0">
                <a:solidFill>
                  <a:prstClr val="black"/>
                </a:solidFill>
              </a:rPr>
              <a:t>A visual modification – attaches hardware to US tactical vehicles to visually represent enemy </a:t>
            </a:r>
            <a:endParaRPr lang="en-US" sz="1400" dirty="0">
              <a:solidFill>
                <a:prstClr val="black"/>
              </a:solidFill>
            </a:endParaRPr>
          </a:p>
          <a:p>
            <a:pPr marL="274320" lvl="1" indent="-91440"/>
            <a:r>
              <a:rPr lang="en-US" sz="1400" dirty="0" smtClean="0">
                <a:solidFill>
                  <a:prstClr val="black"/>
                </a:solidFill>
              </a:rPr>
              <a:t>Tactical Engagement Simulation Systems (TESS). The TESS, fielded by PM TRADE, provides the ability to shoot and be shot, with lasers, in a training environment</a:t>
            </a:r>
          </a:p>
          <a:p>
            <a:pPr marL="0" indent="0"/>
            <a:r>
              <a:rPr lang="en-US" sz="1400" dirty="0" smtClean="0">
                <a:solidFill>
                  <a:prstClr val="black"/>
                </a:solidFill>
              </a:rPr>
              <a:t>Used as a training aid to portray threat vehicle</a:t>
            </a:r>
          </a:p>
          <a:p>
            <a:pPr marL="274320" lvl="1" indent="-91440"/>
            <a:r>
              <a:rPr lang="en-US" sz="1400" dirty="0">
                <a:solidFill>
                  <a:prstClr val="black"/>
                </a:solidFill>
              </a:rPr>
              <a:t>Tactical – e.g., Stryker (portrayal of Russian armored personnel transporter)</a:t>
            </a:r>
          </a:p>
          <a:p>
            <a:pPr marL="274320" lvl="1" indent="-91440"/>
            <a:r>
              <a:rPr lang="en-US" sz="1400" dirty="0">
                <a:solidFill>
                  <a:prstClr val="black"/>
                </a:solidFill>
              </a:rPr>
              <a:t>Technical – e.g., Toyota truck with .50 caliber mounted </a:t>
            </a:r>
          </a:p>
          <a:p>
            <a:pPr marL="274320" lvl="1" indent="-91440"/>
            <a:r>
              <a:rPr lang="en-US" sz="1400" dirty="0">
                <a:solidFill>
                  <a:prstClr val="black"/>
                </a:solidFill>
              </a:rPr>
              <a:t>Civilian on the Battlefield vehicles (COB-V) – e.g., civilian driven vehicle (sedan painted like taxi)</a:t>
            </a:r>
          </a:p>
          <a:p>
            <a:pPr marL="914400" lvl="2" indent="0">
              <a:buFont typeface="Arial" pitchFamily="34" charset="0"/>
              <a:buNone/>
            </a:pPr>
            <a:endParaRPr lang="en-US" sz="1350" dirty="0">
              <a:solidFill>
                <a:prstClr val="black"/>
              </a:solidFill>
            </a:endParaRPr>
          </a:p>
        </p:txBody>
      </p:sp>
      <p:sp>
        <p:nvSpPr>
          <p:cNvPr id="54" name="Line 56"/>
          <p:cNvSpPr>
            <a:spLocks noChangeShapeType="1"/>
          </p:cNvSpPr>
          <p:nvPr/>
        </p:nvSpPr>
        <p:spPr bwMode="auto">
          <a:xfrm flipV="1">
            <a:off x="464948" y="5061934"/>
            <a:ext cx="7924800" cy="11938"/>
          </a:xfrm>
          <a:prstGeom prst="line">
            <a:avLst/>
          </a:prstGeom>
          <a:noFill/>
          <a:ln w="28575">
            <a:solidFill>
              <a:schemeClr val="tx1"/>
            </a:solidFill>
            <a:round/>
            <a:headEnd/>
            <a:tailEnd/>
          </a:ln>
        </p:spPr>
        <p:txBody>
          <a:bodyPr/>
          <a:lstStyle/>
          <a:p>
            <a:pPr fontAlgn="base">
              <a:spcBef>
                <a:spcPct val="0"/>
              </a:spcBef>
              <a:spcAft>
                <a:spcPct val="0"/>
              </a:spcAft>
            </a:pPr>
            <a:endParaRPr lang="en-US" sz="1600" dirty="0">
              <a:solidFill>
                <a:prstClr val="black"/>
              </a:solidFill>
              <a:cs typeface="Arial" pitchFamily="34" charset="0"/>
            </a:endParaRPr>
          </a:p>
        </p:txBody>
      </p:sp>
      <p:pic>
        <p:nvPicPr>
          <p:cNvPr id="4" name="Picture 3"/>
          <p:cNvPicPr>
            <a:picLocks noChangeAspect="1"/>
          </p:cNvPicPr>
          <p:nvPr/>
        </p:nvPicPr>
        <p:blipFill>
          <a:blip r:embed="rId14"/>
          <a:stretch>
            <a:fillRect/>
          </a:stretch>
        </p:blipFill>
        <p:spPr>
          <a:xfrm>
            <a:off x="217516" y="3837736"/>
            <a:ext cx="9070476" cy="2946241"/>
          </a:xfrm>
          <a:prstGeom prst="rect">
            <a:avLst/>
          </a:prstGeom>
        </p:spPr>
      </p:pic>
    </p:spTree>
    <p:extLst>
      <p:ext uri="{BB962C8B-B14F-4D97-AF65-F5344CB8AC3E}">
        <p14:creationId xmlns:p14="http://schemas.microsoft.com/office/powerpoint/2010/main" val="17172041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JPMO MMS">
  <a:themeElements>
    <a:clrScheme name="PEO STRI">
      <a:dk1>
        <a:srgbClr val="57584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JPMO MMS_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ppt/theme/theme12.xml><?xml version="1.0" encoding="utf-8"?>
<a:theme xmlns:a="http://schemas.openxmlformats.org/drawingml/2006/main" name="FIELD OPS">
  <a:themeElements>
    <a:clrScheme name="PEO STRI">
      <a:dk1>
        <a:srgbClr val="57584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FIELD OPS_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ppt/theme/theme14.xml><?xml version="1.0" encoding="utf-8"?>
<a:theme xmlns:a="http://schemas.openxmlformats.org/drawingml/2006/main" name="1_TRADE_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O STRI">
  <a:themeElements>
    <a:clrScheme name="PEO STRI">
      <a:dk1>
        <a:srgbClr val="57584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 STRI - 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ppt/theme/theme4.xml><?xml version="1.0" encoding="utf-8"?>
<a:theme xmlns:a="http://schemas.openxmlformats.org/drawingml/2006/main" name="PM TRADE">
  <a:themeElements>
    <a:clrScheme name="PEO STRI">
      <a:dk1>
        <a:srgbClr val="57584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RADE_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ppt/theme/theme6.xml><?xml version="1.0" encoding="utf-8"?>
<a:theme xmlns:a="http://schemas.openxmlformats.org/drawingml/2006/main" name="PM ITTS">
  <a:themeElements>
    <a:clrScheme name="PEO STRI">
      <a:dk1>
        <a:srgbClr val="57584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TTS_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ppt/theme/theme8.xml><?xml version="1.0" encoding="utf-8"?>
<a:theme xmlns:a="http://schemas.openxmlformats.org/drawingml/2006/main" name="PM ITE">
  <a:themeElements>
    <a:clrScheme name="PEO STRI">
      <a:dk1>
        <a:srgbClr val="57584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TE_Inner Page">
  <a:themeElements>
    <a:clrScheme name="ARMY">
      <a:dk1>
        <a:sysClr val="windowText" lastClr="000000"/>
      </a:dk1>
      <a:lt1>
        <a:sysClr val="window" lastClr="FFFFFF"/>
      </a:lt1>
      <a:dk2>
        <a:srgbClr val="000000"/>
      </a:dk2>
      <a:lt2>
        <a:srgbClr val="FFFFFF"/>
      </a:lt2>
      <a:accent1>
        <a:srgbClr val="57584F"/>
      </a:accent1>
      <a:accent2>
        <a:srgbClr val="83847A"/>
      </a:accent2>
      <a:accent3>
        <a:srgbClr val="BFB8A6"/>
      </a:accent3>
      <a:accent4>
        <a:srgbClr val="57584F"/>
      </a:accent4>
      <a:accent5>
        <a:srgbClr val="83847A"/>
      </a:accent5>
      <a:accent6>
        <a:srgbClr val="BFB8A6"/>
      </a:accent6>
      <a:hlink>
        <a:srgbClr val="FFD530"/>
      </a:hlink>
      <a:folHlink>
        <a:srgbClr val="FFD530"/>
      </a:folHlink>
    </a:clrScheme>
    <a:fontScheme name="Arial - Ar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800" dirty="0" smtClean="0">
            <a:latin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2945</TotalTime>
  <Words>2739</Words>
  <Application>Microsoft Office PowerPoint</Application>
  <PresentationFormat>On-screen Show (4:3)</PresentationFormat>
  <Paragraphs>575</Paragraphs>
  <Slides>20</Slides>
  <Notes>13</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20</vt:i4>
      </vt:variant>
    </vt:vector>
  </HeadingPairs>
  <TitlesOfParts>
    <vt:vector size="47" baseType="lpstr">
      <vt:lpstr>Arial</vt:lpstr>
      <vt:lpstr>Arial Black</vt:lpstr>
      <vt:lpstr>Arial Bold</vt:lpstr>
      <vt:lpstr>Arial Narrow</vt:lpstr>
      <vt:lpstr>Avenir Roman</vt:lpstr>
      <vt:lpstr>Calibri</vt:lpstr>
      <vt:lpstr>Calibri Light</vt:lpstr>
      <vt:lpstr>Century Gothic</vt:lpstr>
      <vt:lpstr>Lucida Sans Unicode</vt:lpstr>
      <vt:lpstr>Tahoma</vt:lpstr>
      <vt:lpstr>Times New Roman</vt:lpstr>
      <vt:lpstr>Tw Cen MT</vt:lpstr>
      <vt:lpstr>Wingdings</vt:lpstr>
      <vt:lpstr>Custom Design</vt:lpstr>
      <vt:lpstr>PEO STRI</vt:lpstr>
      <vt:lpstr>PEO STRI - Inner Page</vt:lpstr>
      <vt:lpstr>PM TRADE</vt:lpstr>
      <vt:lpstr>TRADE_Inner Page</vt:lpstr>
      <vt:lpstr>PM ITTS</vt:lpstr>
      <vt:lpstr>ITTS_Inner Page</vt:lpstr>
      <vt:lpstr>PM ITE</vt:lpstr>
      <vt:lpstr>ITE_Inner Page</vt:lpstr>
      <vt:lpstr>JPMO MMS</vt:lpstr>
      <vt:lpstr>JPMO MMS_Inner Page</vt:lpstr>
      <vt:lpstr>FIELD OPS</vt:lpstr>
      <vt:lpstr>FIELD OPS_Inner Page</vt:lpstr>
      <vt:lpstr>1_TRADE_Inner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OPFOR Surrogate Wheeled Vehicles (OSWV)</vt:lpstr>
      <vt:lpstr>PowerPoint Presentation</vt:lpstr>
      <vt:lpstr>PowerPoint Presentation</vt:lpstr>
      <vt:lpstr>Common Driver Trainer (CDT) Product 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logan.r.kasabian</dc:creator>
  <cp:lastModifiedBy>Pritchard, Angela</cp:lastModifiedBy>
  <cp:revision>158</cp:revision>
  <cp:lastPrinted>2016-06-09T21:27:24Z</cp:lastPrinted>
  <dcterms:created xsi:type="dcterms:W3CDTF">2015-05-15T13:29:31Z</dcterms:created>
  <dcterms:modified xsi:type="dcterms:W3CDTF">2016-06-21T11:49:36Z</dcterms:modified>
</cp:coreProperties>
</file>